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</p:sldIdLst>
  <p:sldSz cx="12192000" cy="6858000"/>
  <p:notesSz cx="6858000" cy="9144000"/>
  <p:defaultTextStyle>
    <a:defPPr lvl="0">
      <a:defRPr lang="pl-PL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52" autoAdjust="0"/>
    <p:restoredTop sz="94660"/>
  </p:normalViewPr>
  <p:slideViewPr>
    <p:cSldViewPr snapToGrid="0">
      <p:cViewPr varScale="1">
        <p:scale>
          <a:sx n="148" d="100"/>
          <a:sy n="148" d="100"/>
        </p:scale>
        <p:origin x="2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notesMaster" Target="notesMasters/notesMaster1.xml" /><Relationship Id="rId10" Type="http://schemas.openxmlformats.org/officeDocument/2006/relationships/slide" Target="slides/slide9.xml" /><Relationship Id="rId19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BE0539-7D09-4FBE-9CF7-76505EC370FF}" type="datetimeFigureOut">
              <a:rPr lang="pl-PL" smtClean="0"/>
              <a:t>25.05.2026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AFF0B-5B7A-4500-8FC3-BC6C4136DFE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81859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33607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276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3744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4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06175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9529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57581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7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391008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8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51716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9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44046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10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66155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11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74523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12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5747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BA1BF-7D43-4302-9CC5-725100E4396F}" type="slidenum">
              <a:rPr lang="pl-PL" smtClean="0"/>
              <a:t>13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58753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7213B34-13C7-5E32-6C58-2868028C24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CF69F01-D186-4444-34D5-EE634B63A5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0DB5588-CA1E-27B9-B02D-C2509776C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691EC-B1E2-43D1-8ECF-878CC89065F8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268944F-26C0-25DE-4715-8BD324790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E0E40A5-FB41-A674-B6D1-931C2989B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48793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1A1DE14-DE02-C30F-88E7-015BE125C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A6D8E34-3E51-EC17-8573-B2244ED17D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501E332-1412-AB2A-5A37-CC8E6E294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FC6CD-7A01-4A48-B5B9-ECC21941483F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BDE81B8-CD2F-309A-BC5D-F0D6EBA82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89C8A6DA-3DA3-3AFD-B22F-BDAE5D063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5448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A1020BF-0D6C-401E-F11A-4813857F0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E9BA69D-53B3-F95B-581E-34FF848E6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5FAA758-27FF-888A-BF58-78199738F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89D4-4F39-4463-82ED-2BCF36DA3FE0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8E7E63C-76CB-55C7-4005-B22477085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F2406D4-5ABD-5129-CB20-BABACF7E4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85045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29E2B7-6F4A-4A6D-1FCD-271EA79EF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B8122DD-271F-8858-EACB-96F6FB18F7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77CC2409-10BE-B6B3-9EB5-06BB6CD9D4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A079015-9FEF-2403-5BE7-12B2A50DD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2890-9282-40BB-A051-AC3259D96820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1E011D9A-B9C3-6F35-C4A7-3140E3A85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2F4FA9D5-417E-0E83-E161-94479D4D7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29912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46A0C6C-B36D-5F28-B6A3-F15728FF1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9797F0F-8E1C-198F-FF38-218A5478C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6C6F4FA-533E-243D-F987-831D948CB4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84E75D4-830E-5815-256C-A9CED1A748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B5F60292-B14C-DAAF-8FF1-8F336E331E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D87C6975-34AC-B77E-4C02-B024DCFC6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CBEC-E41B-4BED-AA56-8011B29A123D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ABE82DF3-DB0D-E593-D428-4807CF955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98C005F4-D692-56F2-8F8A-5EF5E470A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699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C835228-5974-8B34-15DF-2F4502928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D3F13327-1061-CB29-D707-649B8356F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FEF31-4642-4F27-9FB7-600B109A4103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D237A613-1515-873B-DCEA-1830C6015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5E47F034-2EFC-3640-0F45-2BCEF007F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82065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8C348B99-FA74-E976-F892-F65C7E57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D60A7-8E2D-45A7-8B14-E19DD6FBAD53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A9E6FCD5-AE6C-BECC-5325-348E3D66A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E78A6F7-3949-F7C4-5A92-8D22AA85E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91349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2A9DE5-7128-9778-24BC-CFA087E6B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5149D8C-0DE2-FE62-9C10-8825DBD52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4E4C338-9080-2A94-1DE5-79C28B823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F082B4F4-DAE7-48C2-7C68-1C1BCC57E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5154-ECFF-4832-9E96-1F235873E267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2D5F86B-143F-2DD4-FBBE-B9329FDD3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B989E10-70DE-A0CE-0E6A-17502863A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2290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B6BA5E6-81E0-52E2-CC7F-6F42A6B92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0754E0F-98E7-A259-2415-EFE64A96BD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D6BA050-124D-7C86-ED1C-4D7167D41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0F10EEA-776F-913D-7BF9-244BA9892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EB517-B19E-4DA7-891A-3DCAB13BCF3C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0D754753-FF3E-22F8-11FD-1232A1ACB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72041927-BC55-3CED-9BBD-A5F339799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89829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7FEC93-2AA7-6EC9-430C-6A65952A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0B77C34D-5A3E-9804-3450-CD14E0CE85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36BE32E-54D1-E291-7921-B68285F39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9BD4-1EA2-4A8C-9A8B-ED7088C19000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18D4EED-CB3C-E091-125C-68177476B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097353D-73B6-EF17-C527-E63139AAB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4070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5B4A3C5F-1906-788F-9FA8-0D9E0BE7DD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4C6CC798-13B6-0EC1-E535-66B2869F39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7F512FD-A550-946F-A2B4-846BDD8BF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98B8C-CA3B-49CC-A5A0-514B82F86C92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D77A4EF-56DC-625A-8548-99E75839A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45B4D84-CBA0-ADCC-F375-99C86E0EE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5159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E3C592D-26C5-8110-7454-3254341CD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18730BF-0C2C-4C57-6E9D-07D1E4FCDC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5EF62AD-B748-DC60-6261-16A40DE7F0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45F232-4608-4AD8-861B-CB3841CF3DB8}" type="datetime1">
              <a:rPr lang="pl-PL" smtClean="0"/>
              <a:t>25.05.2026</a:t>
            </a:fld>
            <a:endParaRPr lang="pl-PL" dirty="0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5EBB7E5-A477-ED30-EDD6-F0637A67B9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46B0948-AB3E-415A-0D2B-F1CF4811EF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24443C-4D43-46C2-84AC-243DF0FB8F2B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52155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hyperlink" Target="mailto:termavida@gmail.com" TargetMode="External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://www.termavida.com/" TargetMode="Externa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hyperlink" Target="http://www.termavida.com/" TargetMode="External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2.xml" /><Relationship Id="rId6" Type="http://schemas.openxmlformats.org/officeDocument/2006/relationships/hyperlink" Target="mailto:termavida@gmail.com" TargetMode="External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Obraz 1" descr="Obraz zawierający sztuka, robak&#10;&#10;Opis wygenerowany automatycznie">
            <a:extLst>
              <a:ext uri="{FF2B5EF4-FFF2-40B4-BE49-F238E27FC236}">
                <a16:creationId xmlns:a16="http://schemas.microsoft.com/office/drawing/2014/main" id="{424CF77F-E5D3-158A-C7F4-9146BDF39B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743" y="274215"/>
            <a:ext cx="4956467" cy="735106"/>
          </a:xfrm>
          <a:prstGeom prst="rect">
            <a:avLst/>
          </a:prstGeom>
        </p:spPr>
      </p:pic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A5D4E18B-4FED-98E5-7576-91B3CC21C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1</a:t>
            </a:fld>
            <a:endParaRPr lang="pl-PL" dirty="0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4B02CF87-A0BF-2B62-3F47-96A2E0E0E287}"/>
              </a:ext>
            </a:extLst>
          </p:cNvPr>
          <p:cNvSpPr txBox="1"/>
          <p:nvPr/>
        </p:nvSpPr>
        <p:spPr>
          <a:xfrm>
            <a:off x="132347" y="1283535"/>
            <a:ext cx="119112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800" b="1" dirty="0"/>
          </a:p>
          <a:p>
            <a:pPr algn="ctr"/>
            <a:r>
              <a:rPr lang="en-US" sz="2800" b="1" dirty="0"/>
              <a:t>Active internal insulation with integrated heating &amp; cooling(Radiant heating + surface cooling + thermal insulation)</a:t>
            </a:r>
            <a:endParaRPr lang="pl-PL" sz="2800" b="1" dirty="0"/>
          </a:p>
          <a:p>
            <a:pPr algn="ctr"/>
            <a:endParaRPr lang="pl-PL" sz="2800" b="1" dirty="0"/>
          </a:p>
          <a:p>
            <a:pPr algn="ctr"/>
            <a:endParaRPr lang="pl-PL" sz="2800" b="1" dirty="0"/>
          </a:p>
          <a:p>
            <a:pPr algn="ctr"/>
            <a:r>
              <a:rPr lang="pl-PL" sz="4000" b="1" dirty="0" err="1"/>
              <a:t>Oleksandr</a:t>
            </a:r>
            <a:r>
              <a:rPr lang="pl-PL" sz="4000" b="1" dirty="0"/>
              <a:t> Senko – </a:t>
            </a:r>
            <a:r>
              <a:rPr lang="pl-PL" sz="4000" b="1" dirty="0" err="1"/>
              <a:t>inventor</a:t>
            </a:r>
            <a:r>
              <a:rPr lang="pl-PL" sz="4000" b="1" dirty="0"/>
              <a:t> &amp; Patent </a:t>
            </a:r>
            <a:r>
              <a:rPr lang="pl-PL" sz="4000" b="1" dirty="0" err="1"/>
              <a:t>Owner</a:t>
            </a:r>
            <a:endParaRPr lang="pl-PL" sz="4000" b="1" dirty="0"/>
          </a:p>
          <a:p>
            <a:pPr algn="ctr"/>
            <a:r>
              <a:rPr lang="pl-PL" sz="2800" b="1" dirty="0"/>
              <a:t> 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2AE6EAAD-776C-80AE-D949-3A59C5BC8405}"/>
              </a:ext>
            </a:extLst>
          </p:cNvPr>
          <p:cNvSpPr txBox="1"/>
          <p:nvPr/>
        </p:nvSpPr>
        <p:spPr>
          <a:xfrm>
            <a:off x="132347" y="489585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🌐 </a:t>
            </a:r>
            <a:r>
              <a:rPr lang="pl-PL" dirty="0">
                <a:hlinkClick r:id="rId6"/>
              </a:rPr>
              <a:t>www.termavida.com</a:t>
            </a:r>
            <a:endParaRPr lang="pl-PL" dirty="0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66362B7D-94DE-524B-3E53-32E52B57350B}"/>
              </a:ext>
            </a:extLst>
          </p:cNvPr>
          <p:cNvSpPr txBox="1"/>
          <p:nvPr/>
        </p:nvSpPr>
        <p:spPr>
          <a:xfrm>
            <a:off x="9256023" y="4895850"/>
            <a:ext cx="2787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📧 </a:t>
            </a:r>
            <a:r>
              <a:rPr lang="pl-PL" dirty="0">
                <a:hlinkClick r:id="rId7"/>
              </a:rPr>
              <a:t>termavida@gmail.com</a:t>
            </a:r>
            <a:endParaRPr lang="en-US" dirty="0"/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7BA53C80-F0BC-658F-24FD-DBC3687031AD}"/>
              </a:ext>
            </a:extLst>
          </p:cNvPr>
          <p:cNvSpPr txBox="1"/>
          <p:nvPr/>
        </p:nvSpPr>
        <p:spPr>
          <a:xfrm>
            <a:off x="4536141" y="4895850"/>
            <a:ext cx="262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📞 +48506993164</a:t>
            </a:r>
          </a:p>
        </p:txBody>
      </p:sp>
    </p:spTree>
    <p:extLst>
      <p:ext uri="{BB962C8B-B14F-4D97-AF65-F5344CB8AC3E}">
        <p14:creationId xmlns:p14="http://schemas.microsoft.com/office/powerpoint/2010/main" val="285019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567" y="5187017"/>
            <a:ext cx="4039010" cy="595392"/>
          </a:xfrm>
          <a:prstGeom prst="rect">
            <a:avLst/>
          </a:prstGeom>
        </p:spPr>
      </p:pic>
      <p:sp>
        <p:nvSpPr>
          <p:cNvPr id="12" name="Symbol zastępczy numeru slajdu 11">
            <a:extLst>
              <a:ext uri="{FF2B5EF4-FFF2-40B4-BE49-F238E27FC236}">
                <a16:creationId xmlns:a16="http://schemas.microsoft.com/office/drawing/2014/main" id="{246F2538-535C-6BE9-1189-3474D8CB5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2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B165524D-6775-E8DA-212E-C0A9B510B0E2}"/>
              </a:ext>
            </a:extLst>
          </p:cNvPr>
          <p:cNvSpPr txBox="1"/>
          <p:nvPr/>
        </p:nvSpPr>
        <p:spPr>
          <a:xfrm>
            <a:off x="3699434" y="0"/>
            <a:ext cx="8492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i="1" dirty="0"/>
              <a:t>Market Problem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CE7639F-FCCB-BAEA-CABE-6C9D7F574B7B}"/>
              </a:ext>
            </a:extLst>
          </p:cNvPr>
          <p:cNvSpPr txBox="1"/>
          <p:nvPr/>
        </p:nvSpPr>
        <p:spPr>
          <a:xfrm>
            <a:off x="537882" y="1000272"/>
            <a:ext cx="112011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f-ZA" sz="2400" b="1" dirty="0"/>
              <a:t>Market Problem</a:t>
            </a:r>
          </a:p>
          <a:p>
            <a:r>
              <a:rPr lang="af-ZA" sz="2400" dirty="0"/>
              <a:t>• Millions of buildings across Europe require deep energy renovation under EPBD and Fit for 55 regulations</a:t>
            </a:r>
          </a:p>
          <a:p>
            <a:r>
              <a:rPr lang="af-ZA" sz="2400" dirty="0"/>
              <a:t>• Traditional internal insulation systems often create condensation, mold and thermal bridge problems</a:t>
            </a:r>
          </a:p>
          <a:p>
            <a:r>
              <a:rPr lang="af-ZA" sz="2400" dirty="0"/>
              <a:t>• Existing retrofit solutions usually require separate insulation, heating and cooling installations</a:t>
            </a:r>
          </a:p>
          <a:p>
            <a:r>
              <a:rPr lang="af-ZA" sz="2400" dirty="0"/>
              <a:t>• Historic, protected and dense urban buildings often cannot use external insulation systems</a:t>
            </a:r>
          </a:p>
          <a:p>
            <a:r>
              <a:rPr lang="af-ZA" sz="2400" dirty="0"/>
              <a:t>• The market lacks integrated active internal insulation technologies for fast and energy-efficient retrofits</a:t>
            </a:r>
          </a:p>
        </p:txBody>
      </p:sp>
    </p:spTree>
    <p:extLst>
      <p:ext uri="{BB962C8B-B14F-4D97-AF65-F5344CB8AC3E}">
        <p14:creationId xmlns:p14="http://schemas.microsoft.com/office/powerpoint/2010/main" val="385857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517" y="5359722"/>
            <a:ext cx="4101813" cy="604650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CE67250E-B1C0-38F0-965D-DC101C44D59A}"/>
              </a:ext>
            </a:extLst>
          </p:cNvPr>
          <p:cNvSpPr/>
          <p:nvPr/>
        </p:nvSpPr>
        <p:spPr>
          <a:xfrm>
            <a:off x="0" y="0"/>
            <a:ext cx="122139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Solution: </a:t>
            </a:r>
            <a:r>
              <a:rPr lang="pl-PL" sz="5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TermaVIDA</a:t>
            </a:r>
            <a:r>
              <a:rPr lang="pl-PL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®</a:t>
            </a:r>
            <a:endParaRPr lang="pl-PL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Symbol zastępczy numeru slajdu 11">
            <a:extLst>
              <a:ext uri="{FF2B5EF4-FFF2-40B4-BE49-F238E27FC236}">
                <a16:creationId xmlns:a16="http://schemas.microsoft.com/office/drawing/2014/main" id="{246F2538-535C-6BE9-1189-3474D8CB5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3</a:t>
            </a:fld>
            <a:endParaRPr lang="pl-PL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ABFE5C4F-F0C0-1A10-DDF7-16FF283BE071}"/>
              </a:ext>
            </a:extLst>
          </p:cNvPr>
          <p:cNvSpPr txBox="1"/>
          <p:nvPr/>
        </p:nvSpPr>
        <p:spPr>
          <a:xfrm>
            <a:off x="0" y="923330"/>
            <a:ext cx="928021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400" dirty="0"/>
          </a:p>
          <a:p>
            <a:r>
              <a:rPr lang="pl-PL" sz="2400" dirty="0"/>
              <a:t>    A </a:t>
            </a:r>
            <a:r>
              <a:rPr lang="pl-PL" sz="2400" dirty="0" err="1"/>
              <a:t>patented</a:t>
            </a:r>
            <a:r>
              <a:rPr lang="pl-PL" sz="2400" dirty="0"/>
              <a:t> </a:t>
            </a:r>
            <a:r>
              <a:rPr lang="pl-PL" sz="2400" dirty="0" err="1"/>
              <a:t>active</a:t>
            </a:r>
            <a:r>
              <a:rPr lang="pl-PL" sz="2400" dirty="0"/>
              <a:t> </a:t>
            </a:r>
            <a:r>
              <a:rPr lang="pl-PL" sz="2400" dirty="0" err="1"/>
              <a:t>internal</a:t>
            </a:r>
            <a:r>
              <a:rPr lang="pl-PL" sz="2400" dirty="0"/>
              <a:t> </a:t>
            </a:r>
            <a:r>
              <a:rPr lang="pl-PL" sz="2400" dirty="0" err="1"/>
              <a:t>insulation</a:t>
            </a:r>
            <a:r>
              <a:rPr lang="pl-PL" sz="2400" dirty="0"/>
              <a:t> system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integrates</a:t>
            </a:r>
            <a:r>
              <a:rPr lang="pl-PL" sz="2400" dirty="0"/>
              <a:t>:</a:t>
            </a:r>
          </a:p>
          <a:p>
            <a:endParaRPr lang="pl-PL" sz="2400" dirty="0"/>
          </a:p>
          <a:p>
            <a:r>
              <a:rPr lang="pl-PL" sz="2400" dirty="0"/>
              <a:t>• PIR-</a:t>
            </a:r>
            <a:r>
              <a:rPr lang="pl-PL" sz="2400" dirty="0" err="1"/>
              <a:t>based</a:t>
            </a:r>
            <a:r>
              <a:rPr lang="pl-PL" sz="2400" dirty="0"/>
              <a:t> </a:t>
            </a:r>
            <a:r>
              <a:rPr lang="pl-PL" sz="2400" dirty="0" err="1"/>
              <a:t>thermal</a:t>
            </a:r>
            <a:r>
              <a:rPr lang="pl-PL" sz="2400" dirty="0"/>
              <a:t> </a:t>
            </a:r>
            <a:r>
              <a:rPr lang="pl-PL" sz="2400" dirty="0" err="1"/>
              <a:t>layer</a:t>
            </a:r>
            <a:endParaRPr lang="pl-PL" sz="2400" dirty="0"/>
          </a:p>
          <a:p>
            <a:r>
              <a:rPr lang="pl-PL" sz="2400" dirty="0"/>
              <a:t>• dual-</a:t>
            </a:r>
            <a:r>
              <a:rPr lang="pl-PL" sz="2400" dirty="0" err="1"/>
              <a:t>plane</a:t>
            </a:r>
            <a:r>
              <a:rPr lang="pl-PL" sz="2400" dirty="0"/>
              <a:t> heating–</a:t>
            </a:r>
            <a:r>
              <a:rPr lang="pl-PL" sz="2400" dirty="0" err="1"/>
              <a:t>cooling</a:t>
            </a:r>
            <a:r>
              <a:rPr lang="pl-PL" sz="2400" dirty="0"/>
              <a:t> </a:t>
            </a:r>
            <a:r>
              <a:rPr lang="pl-PL" sz="2400" dirty="0" err="1"/>
              <a:t>circuit</a:t>
            </a:r>
            <a:endParaRPr lang="pl-PL" sz="2400" dirty="0"/>
          </a:p>
          <a:p>
            <a:r>
              <a:rPr lang="pl-PL" sz="2400" dirty="0"/>
              <a:t>• 15 mm </a:t>
            </a:r>
            <a:r>
              <a:rPr lang="pl-PL" sz="2400" dirty="0" err="1"/>
              <a:t>technical</a:t>
            </a:r>
            <a:r>
              <a:rPr lang="pl-PL" sz="2400" dirty="0"/>
              <a:t> </a:t>
            </a:r>
            <a:r>
              <a:rPr lang="pl-PL" sz="2400" dirty="0" err="1"/>
              <a:t>ventilation</a:t>
            </a:r>
            <a:r>
              <a:rPr lang="pl-PL" sz="2400" dirty="0"/>
              <a:t> gap</a:t>
            </a:r>
          </a:p>
          <a:p>
            <a:r>
              <a:rPr lang="pl-PL" sz="2400" dirty="0"/>
              <a:t>• </a:t>
            </a:r>
            <a:r>
              <a:rPr lang="pl-PL" sz="2400" dirty="0" err="1"/>
              <a:t>double</a:t>
            </a:r>
            <a:r>
              <a:rPr lang="pl-PL" sz="2400" dirty="0"/>
              <a:t> </a:t>
            </a:r>
            <a:r>
              <a:rPr lang="pl-PL" sz="2400" dirty="0" err="1"/>
              <a:t>vapor</a:t>
            </a:r>
            <a:r>
              <a:rPr lang="pl-PL" sz="2400" dirty="0"/>
              <a:t> barier</a:t>
            </a:r>
          </a:p>
          <a:p>
            <a:r>
              <a:rPr lang="pl-PL" sz="2400" dirty="0"/>
              <a:t>• </a:t>
            </a:r>
            <a:r>
              <a:rPr lang="pl-PL" sz="2400" dirty="0" err="1"/>
              <a:t>ready</a:t>
            </a:r>
            <a:r>
              <a:rPr lang="pl-PL" sz="2400" dirty="0"/>
              <a:t>-to-</a:t>
            </a:r>
            <a:r>
              <a:rPr lang="pl-PL" sz="2400" dirty="0" err="1"/>
              <a:t>finish</a:t>
            </a:r>
            <a:r>
              <a:rPr lang="pl-PL" sz="2400" dirty="0"/>
              <a:t> GK Surface</a:t>
            </a:r>
          </a:p>
          <a:p>
            <a:endParaRPr lang="pl-PL" dirty="0"/>
          </a:p>
          <a:p>
            <a:r>
              <a:rPr lang="pl-PL" sz="2400" dirty="0"/>
              <a:t>→ </a:t>
            </a:r>
            <a:r>
              <a:rPr lang="pl-PL" sz="2400" dirty="0" err="1"/>
              <a:t>insulation</a:t>
            </a:r>
            <a:r>
              <a:rPr lang="pl-PL" sz="2400" dirty="0"/>
              <a:t> + heating + </a:t>
            </a:r>
            <a:r>
              <a:rPr lang="pl-PL" sz="2400" dirty="0" err="1"/>
              <a:t>cooling</a:t>
            </a:r>
            <a:r>
              <a:rPr lang="pl-PL" sz="2400" dirty="0"/>
              <a:t> + </a:t>
            </a:r>
            <a:r>
              <a:rPr lang="pl-PL" sz="2400" dirty="0" err="1"/>
              <a:t>moisture</a:t>
            </a:r>
            <a:r>
              <a:rPr lang="pl-PL" sz="2400" dirty="0"/>
              <a:t> </a:t>
            </a:r>
            <a:r>
              <a:rPr lang="pl-PL" sz="2400" dirty="0" err="1"/>
              <a:t>control</a:t>
            </a:r>
            <a:r>
              <a:rPr lang="pl-PL" sz="2400" dirty="0"/>
              <a:t> + </a:t>
            </a:r>
            <a:r>
              <a:rPr lang="pl-PL" sz="2400" dirty="0" err="1"/>
              <a:t>finishing</a:t>
            </a:r>
            <a:r>
              <a:rPr lang="pl-PL" sz="2400" dirty="0"/>
              <a:t> in one </a:t>
            </a:r>
            <a:r>
              <a:rPr lang="pl-PL" sz="2400" dirty="0" err="1"/>
              <a:t>modular</a:t>
            </a:r>
            <a:r>
              <a:rPr lang="pl-PL" sz="2400" dirty="0"/>
              <a:t> system.</a:t>
            </a:r>
          </a:p>
        </p:txBody>
      </p:sp>
    </p:spTree>
    <p:extLst>
      <p:ext uri="{BB962C8B-B14F-4D97-AF65-F5344CB8AC3E}">
        <p14:creationId xmlns:p14="http://schemas.microsoft.com/office/powerpoint/2010/main" val="18250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429" y="5309860"/>
            <a:ext cx="4166601" cy="614200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CE67250E-B1C0-38F0-965D-DC101C44D59A}"/>
              </a:ext>
            </a:extLst>
          </p:cNvPr>
          <p:cNvSpPr/>
          <p:nvPr/>
        </p:nvSpPr>
        <p:spPr>
          <a:xfrm>
            <a:off x="21916" y="-1"/>
            <a:ext cx="121481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It Works</a:t>
            </a:r>
            <a:endParaRPr lang="pl-PL" sz="5400" b="1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Symbol zastępczy numeru slajdu 13">
            <a:extLst>
              <a:ext uri="{FF2B5EF4-FFF2-40B4-BE49-F238E27FC236}">
                <a16:creationId xmlns:a16="http://schemas.microsoft.com/office/drawing/2014/main" id="{9B8B30BA-0B2D-C716-0892-0D66C1765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4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36CC7DEF-8A3A-7FEB-2BB8-B95D2127EE71}"/>
              </a:ext>
            </a:extLst>
          </p:cNvPr>
          <p:cNvSpPr txBox="1"/>
          <p:nvPr/>
        </p:nvSpPr>
        <p:spPr>
          <a:xfrm>
            <a:off x="-1" y="1055919"/>
            <a:ext cx="12170083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   </a:t>
            </a:r>
          </a:p>
          <a:p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When heating or cooling is activated, the entire panel becomes thermally active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Heat/cold is distributed evenly inside the technical gap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Dew point shifts outside the wall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The wall remains dry all year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Eliminates “cold wall effect”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Prevents moisture, mold, and structural degradation</a:t>
            </a:r>
            <a:r>
              <a:rPr lang="pl-PL" sz="2400" dirty="0"/>
              <a:t> </a:t>
            </a:r>
          </a:p>
          <a:p>
            <a:endParaRPr lang="pl-PL" sz="2800" dirty="0"/>
          </a:p>
          <a:p>
            <a:r>
              <a:rPr lang="pl-PL" sz="2800" dirty="0"/>
              <a:t>   </a:t>
            </a:r>
            <a:r>
              <a:rPr lang="en-US" sz="2800" dirty="0"/>
              <a:t>The system reduces energy losses through walls to near zero.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32931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312" y="5098082"/>
            <a:ext cx="4229375" cy="623454"/>
          </a:xfrm>
          <a:prstGeom prst="rect">
            <a:avLst/>
          </a:prstGeom>
        </p:spPr>
      </p:pic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CE39349D-0732-4671-E0EF-660A47E4F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5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CFEBF9C9-BD5B-3E77-D1B9-13D0BB66D91A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i="1" dirty="0"/>
              <a:t>           </a:t>
            </a:r>
            <a:r>
              <a:rPr lang="pl-PL" sz="5400" b="1" i="1" dirty="0" err="1"/>
              <a:t>Key</a:t>
            </a:r>
            <a:r>
              <a:rPr lang="pl-PL" sz="5400" b="1" i="1" dirty="0"/>
              <a:t> </a:t>
            </a:r>
            <a:r>
              <a:rPr lang="pl-PL" sz="5400" b="1" i="1" dirty="0" err="1"/>
              <a:t>Technological</a:t>
            </a:r>
            <a:r>
              <a:rPr lang="pl-PL" sz="5400" b="1" i="1" dirty="0"/>
              <a:t> </a:t>
            </a:r>
            <a:r>
              <a:rPr lang="pl-PL" sz="5400" b="1" i="1" dirty="0" err="1"/>
              <a:t>Advantages</a:t>
            </a:r>
            <a:endParaRPr lang="pl-PL" sz="5400" b="1" i="1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78C546FF-AEB9-041F-5EA0-3C50F2B52C37}"/>
              </a:ext>
            </a:extLst>
          </p:cNvPr>
          <p:cNvSpPr txBox="1"/>
          <p:nvPr/>
        </p:nvSpPr>
        <p:spPr>
          <a:xfrm>
            <a:off x="-21916" y="1278799"/>
            <a:ext cx="97662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   </a:t>
            </a:r>
          </a:p>
          <a:p>
            <a:r>
              <a:rPr lang="pl-PL" sz="2400" dirty="0"/>
              <a:t>   </a:t>
            </a:r>
            <a:r>
              <a:rPr lang="en-US" sz="2400" dirty="0"/>
              <a:t>• up to 85% energy savings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zero condensation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uniform heating &amp; cooling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no thermal bridges (plastic mounting elements)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no wet processes on-site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installation in 1–3 days per room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fully compatible with heat pumps</a:t>
            </a:r>
            <a:endParaRPr lang="pl-PL" sz="2400" dirty="0"/>
          </a:p>
          <a:p>
            <a:r>
              <a:rPr lang="pl-PL" sz="2400" dirty="0"/>
              <a:t>   </a:t>
            </a:r>
            <a:r>
              <a:rPr lang="en-US" sz="2400" dirty="0"/>
              <a:t>• heating + cooling + insulation in one product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72976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116" y="5588000"/>
            <a:ext cx="3588157" cy="515218"/>
          </a:xfrm>
          <a:prstGeom prst="rect">
            <a:avLst/>
          </a:prstGeom>
        </p:spPr>
      </p:pic>
      <p:sp>
        <p:nvSpPr>
          <p:cNvPr id="13" name="Symbol zastępczy numeru slajdu 12">
            <a:extLst>
              <a:ext uri="{FF2B5EF4-FFF2-40B4-BE49-F238E27FC236}">
                <a16:creationId xmlns:a16="http://schemas.microsoft.com/office/drawing/2014/main" id="{80EE0399-5A13-0C4A-1CE0-BE185276C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6</a:t>
            </a:fld>
            <a:endParaRPr lang="pl-PL" dirty="0"/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B9D59216-A0E6-C15A-5984-4892180A583A}"/>
              </a:ext>
            </a:extLst>
          </p:cNvPr>
          <p:cNvSpPr/>
          <p:nvPr/>
        </p:nvSpPr>
        <p:spPr>
          <a:xfrm>
            <a:off x="9239386" y="136525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l-PL" sz="4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14BA2BCA-6CEA-2646-5685-2B98585185C1}"/>
              </a:ext>
            </a:extLst>
          </p:cNvPr>
          <p:cNvSpPr txBox="1"/>
          <p:nvPr/>
        </p:nvSpPr>
        <p:spPr>
          <a:xfrm>
            <a:off x="883387" y="0"/>
            <a:ext cx="110503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i="1" dirty="0" err="1"/>
              <a:t>Integrated</a:t>
            </a:r>
            <a:r>
              <a:rPr lang="pl-PL" sz="5400" i="1" dirty="0"/>
              <a:t> Performance </a:t>
            </a:r>
            <a:r>
              <a:rPr lang="pl-PL" sz="5400" i="1" dirty="0" err="1"/>
              <a:t>Comparison</a:t>
            </a:r>
            <a:endParaRPr lang="pl-PL" sz="5400" i="1" dirty="0"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C053AC72-0F4F-FF27-6A58-B800CEAC8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832520"/>
              </p:ext>
            </p:extLst>
          </p:nvPr>
        </p:nvGraphicFramePr>
        <p:xfrm>
          <a:off x="71718" y="844410"/>
          <a:ext cx="12120282" cy="4718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3141">
                  <a:extLst>
                    <a:ext uri="{9D8B030D-6E8A-4147-A177-3AD203B41FA5}">
                      <a16:colId xmlns:a16="http://schemas.microsoft.com/office/drawing/2014/main" val="2481020138"/>
                    </a:ext>
                  </a:extLst>
                </a:gridCol>
                <a:gridCol w="1716963">
                  <a:extLst>
                    <a:ext uri="{9D8B030D-6E8A-4147-A177-3AD203B41FA5}">
                      <a16:colId xmlns:a16="http://schemas.microsoft.com/office/drawing/2014/main" val="2813180752"/>
                    </a:ext>
                  </a:extLst>
                </a:gridCol>
                <a:gridCol w="1855428">
                  <a:extLst>
                    <a:ext uri="{9D8B030D-6E8A-4147-A177-3AD203B41FA5}">
                      <a16:colId xmlns:a16="http://schemas.microsoft.com/office/drawing/2014/main" val="3833306675"/>
                    </a:ext>
                  </a:extLst>
                </a:gridCol>
                <a:gridCol w="1855428">
                  <a:extLst>
                    <a:ext uri="{9D8B030D-6E8A-4147-A177-3AD203B41FA5}">
                      <a16:colId xmlns:a16="http://schemas.microsoft.com/office/drawing/2014/main" val="3526714456"/>
                    </a:ext>
                  </a:extLst>
                </a:gridCol>
                <a:gridCol w="2040046">
                  <a:extLst>
                    <a:ext uri="{9D8B030D-6E8A-4147-A177-3AD203B41FA5}">
                      <a16:colId xmlns:a16="http://schemas.microsoft.com/office/drawing/2014/main" val="2995190937"/>
                    </a:ext>
                  </a:extLst>
                </a:gridCol>
                <a:gridCol w="1929276">
                  <a:extLst>
                    <a:ext uri="{9D8B030D-6E8A-4147-A177-3AD203B41FA5}">
                      <a16:colId xmlns:a16="http://schemas.microsoft.com/office/drawing/2014/main" val="1702079374"/>
                    </a:ext>
                  </a:extLst>
                </a:gridCol>
              </a:tblGrid>
              <a:tr h="833853">
                <a:tc>
                  <a:txBody>
                    <a:bodyPr/>
                    <a:lstStyle/>
                    <a:p>
                      <a:r>
                        <a:rPr lang="pl-PL" sz="3700" i="0" dirty="0"/>
                        <a:t>Technology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2400" dirty="0" err="1"/>
                        <a:t>Insulation</a:t>
                      </a:r>
                      <a:endParaRPr lang="pl-PL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/>
                        <a:t>Heating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err="1"/>
                        <a:t>Cooling</a:t>
                      </a:r>
                      <a:endParaRPr lang="pl-PL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err="1"/>
                        <a:t>Moisture</a:t>
                      </a:r>
                      <a:r>
                        <a:rPr lang="pl-PL" sz="2400" dirty="0"/>
                        <a:t> </a:t>
                      </a:r>
                      <a:r>
                        <a:rPr lang="pl-PL" sz="2400" dirty="0" err="1"/>
                        <a:t>control</a:t>
                      </a:r>
                      <a:endParaRPr lang="pl-PL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/>
                        <a:t>Installation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2793326"/>
                  </a:ext>
                </a:extLst>
              </a:tr>
              <a:tr h="971152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err="1"/>
                        <a:t>Conventional</a:t>
                      </a:r>
                      <a:r>
                        <a:rPr lang="pl-PL" sz="1800" dirty="0"/>
                        <a:t> </a:t>
                      </a:r>
                      <a:r>
                        <a:rPr lang="pl-PL" sz="1800" dirty="0" err="1"/>
                        <a:t>internal</a:t>
                      </a:r>
                      <a:r>
                        <a:rPr lang="pl-PL" sz="1800" dirty="0"/>
                        <a:t> </a:t>
                      </a:r>
                      <a:r>
                        <a:rPr lang="pl-PL" sz="1800" dirty="0" err="1"/>
                        <a:t>insulation</a:t>
                      </a:r>
                      <a:endParaRPr lang="pl-PL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 err="1"/>
                        <a:t>Partial</a:t>
                      </a:r>
                      <a:endParaRPr lang="pl-PL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/>
                        <a:t>Wet </a:t>
                      </a:r>
                      <a:r>
                        <a:rPr lang="pl-PL" sz="2000" dirty="0" err="1"/>
                        <a:t>installation</a:t>
                      </a:r>
                      <a:r>
                        <a:rPr lang="pl-PL" sz="2000" dirty="0"/>
                        <a:t> </a:t>
                      </a:r>
                      <a:r>
                        <a:rPr lang="pl-PL" sz="2000" dirty="0" err="1"/>
                        <a:t>process</a:t>
                      </a:r>
                      <a:endParaRPr lang="pl-PL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248017"/>
                  </a:ext>
                </a:extLst>
              </a:tr>
              <a:tr h="971152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err="1"/>
                        <a:t>Underfloor</a:t>
                      </a:r>
                      <a:r>
                        <a:rPr lang="pl-PL" sz="2000" dirty="0"/>
                        <a:t> heating </a:t>
                      </a:r>
                      <a:r>
                        <a:rPr lang="pl-PL" sz="2000" dirty="0" err="1"/>
                        <a:t>systems</a:t>
                      </a:r>
                      <a:endParaRPr lang="pl-PL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0" dirty="0"/>
                        <a:t>Limited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err="1"/>
                        <a:t>Invasive</a:t>
                      </a:r>
                      <a:r>
                        <a:rPr lang="pl-PL" sz="2000" dirty="0"/>
                        <a:t> </a:t>
                      </a:r>
                      <a:r>
                        <a:rPr lang="pl-PL" sz="2000" dirty="0" err="1"/>
                        <a:t>installation</a:t>
                      </a:r>
                      <a:endParaRPr lang="pl-PL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0910476"/>
                  </a:ext>
                </a:extLst>
              </a:tr>
              <a:tr h="971152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err="1"/>
                        <a:t>Conventional</a:t>
                      </a:r>
                      <a:r>
                        <a:rPr lang="pl-PL" sz="2000" dirty="0"/>
                        <a:t> </a:t>
                      </a:r>
                      <a:r>
                        <a:rPr lang="pl-PL" sz="2000" dirty="0" err="1"/>
                        <a:t>cooling</a:t>
                      </a:r>
                      <a:r>
                        <a:rPr lang="pl-PL" sz="2000" dirty="0"/>
                        <a:t> </a:t>
                      </a:r>
                      <a:r>
                        <a:rPr lang="pl-PL" sz="2000" dirty="0" err="1"/>
                        <a:t>systems</a:t>
                      </a:r>
                      <a:endParaRPr lang="pl-PL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/>
                        <a:t>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/>
                        <a:t>Standard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79548"/>
                  </a:ext>
                </a:extLst>
              </a:tr>
              <a:tr h="971152">
                <a:tc>
                  <a:txBody>
                    <a:bodyPr/>
                    <a:lstStyle/>
                    <a:p>
                      <a:pPr algn="ctr"/>
                      <a:r>
                        <a:rPr lang="pl-PL" sz="3600" dirty="0" err="1"/>
                        <a:t>TermaVIDA</a:t>
                      </a:r>
                      <a:r>
                        <a:rPr lang="pl-PL" sz="3600" dirty="0"/>
                        <a:t>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44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44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44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4400" dirty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/>
                        <a:t>Fast / </a:t>
                      </a:r>
                      <a:r>
                        <a:rPr lang="pl-PL" sz="2400" b="1" dirty="0" err="1"/>
                        <a:t>clean</a:t>
                      </a:r>
                      <a:r>
                        <a:rPr lang="pl-PL" sz="2400" b="1" dirty="0"/>
                        <a:t> </a:t>
                      </a:r>
                      <a:r>
                        <a:rPr lang="pl-PL" sz="2400" b="1" dirty="0" err="1"/>
                        <a:t>installation</a:t>
                      </a:r>
                      <a:endParaRPr lang="pl-PL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5261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751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114" y="5533037"/>
            <a:ext cx="3581412" cy="527938"/>
          </a:xfrm>
          <a:prstGeom prst="rect">
            <a:avLst/>
          </a:prstGeom>
        </p:spPr>
      </p:pic>
      <p:sp>
        <p:nvSpPr>
          <p:cNvPr id="11" name="Symbol zastępczy numeru slajdu 10">
            <a:extLst>
              <a:ext uri="{FF2B5EF4-FFF2-40B4-BE49-F238E27FC236}">
                <a16:creationId xmlns:a16="http://schemas.microsoft.com/office/drawing/2014/main" id="{4F482F1B-0BA3-02B0-4EF8-DC36107B0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7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5AE40DE2-F66A-7E38-9672-0B82190C3DCC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i="1" dirty="0"/>
              <a:t>                            Market </a:t>
            </a:r>
            <a:r>
              <a:rPr lang="pl-PL" sz="5400" b="1" i="1" dirty="0" err="1"/>
              <a:t>Size</a:t>
            </a:r>
            <a:endParaRPr lang="pl-PL" sz="5400" b="1" i="1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0FC5381-D36B-8FD6-C7A1-415C6FB9B564}"/>
              </a:ext>
            </a:extLst>
          </p:cNvPr>
          <p:cNvSpPr txBox="1"/>
          <p:nvPr/>
        </p:nvSpPr>
        <p:spPr>
          <a:xfrm>
            <a:off x="298824" y="1275765"/>
            <a:ext cx="116600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   </a:t>
            </a:r>
          </a:p>
          <a:p>
            <a:r>
              <a:rPr lang="pl-PL" sz="2400" dirty="0"/>
              <a:t>   EPBD </a:t>
            </a:r>
            <a:r>
              <a:rPr lang="pl-PL" sz="2400" dirty="0" err="1"/>
              <a:t>requires</a:t>
            </a:r>
            <a:r>
              <a:rPr lang="pl-PL" sz="2400" dirty="0"/>
              <a:t> </a:t>
            </a:r>
            <a:r>
              <a:rPr lang="pl-PL" sz="2400" dirty="0" err="1"/>
              <a:t>massive</a:t>
            </a:r>
            <a:r>
              <a:rPr lang="pl-PL" sz="2400" dirty="0"/>
              <a:t> </a:t>
            </a:r>
            <a:r>
              <a:rPr lang="pl-PL" sz="2400" dirty="0" err="1"/>
              <a:t>renovation:Poland</a:t>
            </a:r>
            <a:r>
              <a:rPr lang="pl-PL" sz="2400" dirty="0"/>
              <a:t>:</a:t>
            </a:r>
            <a:endParaRPr lang="en-US" sz="2400" dirty="0"/>
          </a:p>
          <a:p>
            <a:endParaRPr lang="en-US" sz="2400" dirty="0"/>
          </a:p>
          <a:p>
            <a:r>
              <a:rPr lang="pl-PL" sz="2400" dirty="0"/>
              <a:t>   • 900k+ </a:t>
            </a:r>
            <a:r>
              <a:rPr lang="pl-PL" sz="2400" dirty="0" err="1"/>
              <a:t>buildings</a:t>
            </a:r>
            <a:r>
              <a:rPr lang="pl-PL" sz="2400" dirty="0"/>
              <a:t> by 2030</a:t>
            </a:r>
            <a:endParaRPr lang="en-US" sz="2400" dirty="0"/>
          </a:p>
          <a:p>
            <a:r>
              <a:rPr lang="pl-PL" sz="2400" dirty="0"/>
              <a:t>   • 4.4–6 </a:t>
            </a:r>
            <a:r>
              <a:rPr lang="pl-PL" sz="2400" dirty="0" err="1"/>
              <a:t>million</a:t>
            </a:r>
            <a:r>
              <a:rPr lang="pl-PL" sz="2400" dirty="0"/>
              <a:t> by 2050</a:t>
            </a:r>
            <a:endParaRPr lang="en-US" sz="2400" dirty="0"/>
          </a:p>
          <a:p>
            <a:endParaRPr lang="en-US" sz="2400" dirty="0"/>
          </a:p>
          <a:p>
            <a:r>
              <a:rPr lang="pl-PL" sz="2400" dirty="0"/>
              <a:t>   EU </a:t>
            </a:r>
            <a:r>
              <a:rPr lang="pl-PL" sz="2400" dirty="0" err="1"/>
              <a:t>markets</a:t>
            </a:r>
            <a:r>
              <a:rPr lang="pl-PL" sz="2400" dirty="0"/>
              <a:t> </a:t>
            </a:r>
            <a:r>
              <a:rPr lang="pl-PL" sz="2400" dirty="0" err="1"/>
              <a:t>where</a:t>
            </a:r>
            <a:r>
              <a:rPr lang="pl-PL" sz="2400" dirty="0"/>
              <a:t> patent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granted:Germany</a:t>
            </a:r>
            <a:r>
              <a:rPr lang="pl-PL" sz="2400" dirty="0"/>
              <a:t>, France, </a:t>
            </a:r>
            <a:r>
              <a:rPr lang="pl-PL" sz="2400" dirty="0" err="1"/>
              <a:t>Italy</a:t>
            </a:r>
            <a:r>
              <a:rPr lang="pl-PL" sz="2400" dirty="0"/>
              <a:t>, </a:t>
            </a:r>
            <a:r>
              <a:rPr lang="pl-PL" sz="2400" dirty="0" err="1"/>
              <a:t>Spain</a:t>
            </a:r>
            <a:r>
              <a:rPr lang="pl-PL" sz="2400" dirty="0"/>
              <a:t>, Austria, </a:t>
            </a:r>
            <a:r>
              <a:rPr lang="pl-PL" sz="2400" dirty="0" err="1"/>
              <a:t>Netherlands</a:t>
            </a:r>
            <a:r>
              <a:rPr lang="pl-PL" sz="2400" dirty="0"/>
              <a:t>, </a:t>
            </a:r>
            <a:r>
              <a:rPr lang="pl-PL" sz="2400" dirty="0" err="1"/>
              <a:t>Belgium</a:t>
            </a:r>
            <a:r>
              <a:rPr lang="pl-PL" sz="2400" dirty="0"/>
              <a:t>, </a:t>
            </a:r>
            <a:r>
              <a:rPr lang="pl-PL" sz="2400" dirty="0" err="1"/>
              <a:t>Nordics</a:t>
            </a:r>
            <a:r>
              <a:rPr lang="pl-PL" sz="2400" dirty="0"/>
              <a:t>, CEE — </a:t>
            </a:r>
            <a:r>
              <a:rPr lang="pl-PL" sz="2400" dirty="0" err="1"/>
              <a:t>tens</a:t>
            </a:r>
            <a:r>
              <a:rPr lang="pl-PL" sz="2400" dirty="0"/>
              <a:t> of </a:t>
            </a:r>
            <a:r>
              <a:rPr lang="pl-PL" sz="2400" dirty="0" err="1"/>
              <a:t>millions</a:t>
            </a:r>
            <a:r>
              <a:rPr lang="pl-PL" sz="2400" dirty="0"/>
              <a:t> of </a:t>
            </a:r>
            <a:r>
              <a:rPr lang="pl-PL" sz="2400" dirty="0" err="1"/>
              <a:t>buildings</a:t>
            </a:r>
            <a:r>
              <a:rPr lang="pl-PL" sz="2400" dirty="0"/>
              <a:t>.</a:t>
            </a:r>
            <a:endParaRPr lang="en-US" sz="2400" dirty="0"/>
          </a:p>
          <a:p>
            <a:r>
              <a:rPr lang="pl-PL" sz="2400" dirty="0" err="1"/>
              <a:t>Minimal</a:t>
            </a:r>
            <a:r>
              <a:rPr lang="pl-PL" sz="2400" dirty="0"/>
              <a:t> market </a:t>
            </a:r>
            <a:r>
              <a:rPr lang="pl-PL" sz="2400" dirty="0" err="1"/>
              <a:t>penetration</a:t>
            </a:r>
            <a:r>
              <a:rPr lang="pl-PL" sz="2400" dirty="0"/>
              <a:t> (3–5%) → </a:t>
            </a:r>
            <a:r>
              <a:rPr lang="pl-PL" sz="2400" dirty="0" err="1"/>
              <a:t>hundreds</a:t>
            </a:r>
            <a:r>
              <a:rPr lang="pl-PL" sz="2400" dirty="0"/>
              <a:t> of </a:t>
            </a:r>
            <a:r>
              <a:rPr lang="pl-PL" sz="2400" dirty="0" err="1"/>
              <a:t>millions</a:t>
            </a:r>
            <a:r>
              <a:rPr lang="pl-PL" sz="2400" dirty="0"/>
              <a:t> EUR </a:t>
            </a:r>
            <a:r>
              <a:rPr lang="pl-PL" sz="2400" dirty="0" err="1"/>
              <a:t>revenues</a:t>
            </a:r>
            <a:r>
              <a:rPr lang="pl-PL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3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853" y="5394483"/>
            <a:ext cx="3334289" cy="491509"/>
          </a:xfrm>
          <a:prstGeom prst="rect">
            <a:avLst/>
          </a:prstGeom>
        </p:spPr>
      </p:pic>
      <p:sp>
        <p:nvSpPr>
          <p:cNvPr id="12" name="Symbol zastępczy numeru slajdu 11">
            <a:extLst>
              <a:ext uri="{FF2B5EF4-FFF2-40B4-BE49-F238E27FC236}">
                <a16:creationId xmlns:a16="http://schemas.microsoft.com/office/drawing/2014/main" id="{B9FCE01A-D47D-A9D0-BBB2-97673A912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8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B758F247-4BBB-AD68-3364-EA9E9499B319}"/>
              </a:ext>
            </a:extLst>
          </p:cNvPr>
          <p:cNvSpPr txBox="1"/>
          <p:nvPr/>
        </p:nvSpPr>
        <p:spPr>
          <a:xfrm>
            <a:off x="0" y="0"/>
            <a:ext cx="122139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i="1" dirty="0"/>
              <a:t>                          Business Model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E76551B-92B7-3F12-42E0-7EB54F89915D}"/>
              </a:ext>
            </a:extLst>
          </p:cNvPr>
          <p:cNvSpPr txBox="1"/>
          <p:nvPr/>
        </p:nvSpPr>
        <p:spPr>
          <a:xfrm>
            <a:off x="0" y="1376723"/>
            <a:ext cx="12192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800" dirty="0"/>
          </a:p>
          <a:p>
            <a:endParaRPr lang="pl-PL" sz="2800" dirty="0"/>
          </a:p>
          <a:p>
            <a:r>
              <a:rPr lang="pl-PL" sz="3200" dirty="0"/>
              <a:t>   </a:t>
            </a:r>
            <a:r>
              <a:rPr lang="en-US" sz="3200" dirty="0"/>
              <a:t>• Manufacturing &amp; distribution</a:t>
            </a:r>
          </a:p>
          <a:p>
            <a:r>
              <a:rPr lang="pl-PL" sz="3200" dirty="0"/>
              <a:t>   </a:t>
            </a:r>
            <a:r>
              <a:rPr lang="en-US" sz="3200" dirty="0"/>
              <a:t>• Regional or global licensing</a:t>
            </a:r>
          </a:p>
          <a:p>
            <a:r>
              <a:rPr lang="pl-PL" sz="3200" dirty="0"/>
              <a:t>   </a:t>
            </a:r>
            <a:r>
              <a:rPr lang="en-US" sz="3200" dirty="0"/>
              <a:t>• Patent acquisition (selected markets)</a:t>
            </a:r>
          </a:p>
          <a:p>
            <a:r>
              <a:rPr lang="pl-PL" sz="3200" dirty="0"/>
              <a:t>   </a:t>
            </a:r>
            <a:r>
              <a:rPr lang="en-US" sz="3200" dirty="0"/>
              <a:t>• Technology transfer partnerships</a:t>
            </a:r>
          </a:p>
          <a:p>
            <a:r>
              <a:rPr lang="pl-PL" sz="3200" dirty="0"/>
              <a:t>   </a:t>
            </a:r>
            <a:r>
              <a:rPr lang="en-US" sz="3200" dirty="0"/>
              <a:t>• B2B and public-sector implementation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53937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153" y="5680002"/>
            <a:ext cx="3301410" cy="486662"/>
          </a:xfrm>
          <a:prstGeom prst="rect">
            <a:avLst/>
          </a:prstGeom>
        </p:spPr>
      </p:pic>
      <p:sp>
        <p:nvSpPr>
          <p:cNvPr id="12" name="Symbol zastępczy numeru slajdu 11">
            <a:extLst>
              <a:ext uri="{FF2B5EF4-FFF2-40B4-BE49-F238E27FC236}">
                <a16:creationId xmlns:a16="http://schemas.microsoft.com/office/drawing/2014/main" id="{B9FCE01A-D47D-A9D0-BBB2-97673A912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9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48C3CA30-E234-BF25-A761-9D3F9CE378D3}"/>
              </a:ext>
            </a:extLst>
          </p:cNvPr>
          <p:cNvSpPr txBox="1"/>
          <p:nvPr/>
        </p:nvSpPr>
        <p:spPr>
          <a:xfrm>
            <a:off x="0" y="-1"/>
            <a:ext cx="122139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b="1" i="1" dirty="0"/>
              <a:t>    Patent </a:t>
            </a:r>
            <a:r>
              <a:rPr lang="pl-PL" sz="5400" b="1" i="1" dirty="0" err="1"/>
              <a:t>Protection</a:t>
            </a:r>
            <a:endParaRPr lang="pl-PL" sz="5400" b="1" i="1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941861C1-2410-A4CD-E348-C94D5DBF8B60}"/>
              </a:ext>
            </a:extLst>
          </p:cNvPr>
          <p:cNvSpPr txBox="1"/>
          <p:nvPr/>
        </p:nvSpPr>
        <p:spPr>
          <a:xfrm>
            <a:off x="0" y="1324866"/>
            <a:ext cx="12213916" cy="41549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pl-PL" sz="2800" b="1" dirty="0"/>
              <a:t>                                     </a:t>
            </a:r>
            <a:r>
              <a:rPr lang="en-US" sz="2800" b="1" dirty="0" err="1"/>
              <a:t>TermaVIDA</a:t>
            </a:r>
            <a:r>
              <a:rPr lang="en-US" sz="2800" b="1" dirty="0"/>
              <a:t>®</a:t>
            </a:r>
            <a:r>
              <a:rPr lang="en-US" sz="2800" dirty="0"/>
              <a:t> </a:t>
            </a:r>
            <a:r>
              <a:rPr lang="en-US" sz="2800" b="1" dirty="0"/>
              <a:t>is patented in 30+ countries:</a:t>
            </a:r>
          </a:p>
          <a:p>
            <a:endParaRPr lang="en-US" sz="2800" dirty="0"/>
          </a:p>
          <a:p>
            <a:r>
              <a:rPr lang="pl-PL" sz="2000" dirty="0"/>
              <a:t>  </a:t>
            </a:r>
            <a:r>
              <a:rPr lang="pl-PL" sz="2400" dirty="0"/>
              <a:t> </a:t>
            </a:r>
            <a:r>
              <a:rPr lang="en-US" sz="2400" dirty="0"/>
              <a:t>• European Union (all member states)</a:t>
            </a:r>
          </a:p>
          <a:p>
            <a:r>
              <a:rPr lang="pl-PL" sz="2400" dirty="0"/>
              <a:t>   </a:t>
            </a:r>
            <a:r>
              <a:rPr lang="en-US" sz="2400" dirty="0"/>
              <a:t>• UK</a:t>
            </a:r>
          </a:p>
          <a:p>
            <a:r>
              <a:rPr lang="pl-PL" sz="2400" dirty="0"/>
              <a:t>   </a:t>
            </a:r>
            <a:r>
              <a:rPr lang="en-US" sz="2400" dirty="0"/>
              <a:t>• Switzerland</a:t>
            </a:r>
          </a:p>
          <a:p>
            <a:r>
              <a:rPr lang="pl-PL" sz="2400" dirty="0"/>
              <a:t>   </a:t>
            </a:r>
            <a:r>
              <a:rPr lang="en-US" sz="2400" dirty="0"/>
              <a:t>• Norway</a:t>
            </a:r>
          </a:p>
          <a:p>
            <a:r>
              <a:rPr lang="pl-PL" sz="2400" dirty="0"/>
              <a:t>   </a:t>
            </a:r>
            <a:r>
              <a:rPr lang="en-US" sz="2400" dirty="0"/>
              <a:t>• Turkey</a:t>
            </a:r>
          </a:p>
          <a:p>
            <a:r>
              <a:rPr lang="pl-PL" sz="2400" dirty="0"/>
              <a:t>   </a:t>
            </a:r>
            <a:r>
              <a:rPr lang="en-US" sz="2400" dirty="0"/>
              <a:t>• Ukraine</a:t>
            </a:r>
          </a:p>
          <a:p>
            <a:r>
              <a:rPr lang="pl-PL" sz="2400" dirty="0"/>
              <a:t>   </a:t>
            </a:r>
            <a:r>
              <a:rPr lang="en-US" sz="2400" dirty="0"/>
              <a:t>• Patent applications pending: USA, Canada</a:t>
            </a:r>
          </a:p>
          <a:p>
            <a:endParaRPr lang="en-US" sz="2000" dirty="0"/>
          </a:p>
          <a:p>
            <a:r>
              <a:rPr lang="pl-PL" sz="2000" dirty="0"/>
              <a:t>                                                                               </a:t>
            </a:r>
            <a:r>
              <a:rPr lang="en-US" sz="2000" dirty="0"/>
              <a:t> Full market monopoly for the licensee.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20569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2" name="Obraz 1" descr="Obraz zawierający sztuka, robak&#10;&#10;Opis wygenerowany automatycznie">
            <a:extLst>
              <a:ext uri="{FF2B5EF4-FFF2-40B4-BE49-F238E27FC236}">
                <a16:creationId xmlns:a16="http://schemas.microsoft.com/office/drawing/2014/main" id="{424CF77F-E5D3-158A-C7F4-9146BDF39B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8" y="4736834"/>
            <a:ext cx="12159126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496" y="5468117"/>
            <a:ext cx="2299525" cy="338974"/>
          </a:xfrm>
          <a:prstGeom prst="rect">
            <a:avLst/>
          </a:prstGeom>
        </p:spPr>
      </p:pic>
      <p:sp>
        <p:nvSpPr>
          <p:cNvPr id="14" name="Symbol zastępczy numeru slajdu 13">
            <a:extLst>
              <a:ext uri="{FF2B5EF4-FFF2-40B4-BE49-F238E27FC236}">
                <a16:creationId xmlns:a16="http://schemas.microsoft.com/office/drawing/2014/main" id="{DDA1083E-F6E3-6515-5A02-EEBA75D47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10</a:t>
            </a:fld>
            <a:endParaRPr lang="pl-PL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F43B2EDA-5019-49BB-31A8-5F4288D5ECF9}"/>
              </a:ext>
            </a:extLst>
          </p:cNvPr>
          <p:cNvSpPr txBox="1"/>
          <p:nvPr/>
        </p:nvSpPr>
        <p:spPr>
          <a:xfrm>
            <a:off x="10958" y="0"/>
            <a:ext cx="12202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i="1" dirty="0"/>
              <a:t>                      </a:t>
            </a:r>
            <a:r>
              <a:rPr lang="pl-PL" sz="5400" b="1" i="1" dirty="0" err="1"/>
              <a:t>Traction</a:t>
            </a:r>
            <a:r>
              <a:rPr lang="pl-PL" sz="5400" b="1" i="1" dirty="0"/>
              <a:t> &amp; </a:t>
            </a:r>
            <a:r>
              <a:rPr lang="pl-PL" sz="5400" b="1" i="1" dirty="0" err="1"/>
              <a:t>Validation</a:t>
            </a:r>
            <a:endParaRPr lang="pl-PL" sz="5400" b="1" i="1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B21B4224-0952-8716-D292-07F314736721}"/>
              </a:ext>
            </a:extLst>
          </p:cNvPr>
          <p:cNvSpPr txBox="1"/>
          <p:nvPr/>
        </p:nvSpPr>
        <p:spPr>
          <a:xfrm>
            <a:off x="-21916" y="1552809"/>
            <a:ext cx="122029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   </a:t>
            </a:r>
          </a:p>
          <a:p>
            <a:r>
              <a:rPr lang="pl-PL" sz="3200" dirty="0"/>
              <a:t>   </a:t>
            </a:r>
            <a:r>
              <a:rPr lang="en-US" sz="3200" dirty="0"/>
              <a:t>• 2 pilot installations</a:t>
            </a:r>
          </a:p>
          <a:p>
            <a:r>
              <a:rPr lang="pl-PL" sz="3200" dirty="0"/>
              <a:t>   </a:t>
            </a:r>
            <a:r>
              <a:rPr lang="en-US" sz="3200" dirty="0"/>
              <a:t>• CE marking + </a:t>
            </a:r>
            <a:r>
              <a:rPr lang="en-US" sz="3200" dirty="0" err="1"/>
              <a:t>DoP</a:t>
            </a:r>
            <a:endParaRPr lang="en-US" sz="3200" dirty="0"/>
          </a:p>
          <a:p>
            <a:r>
              <a:rPr lang="pl-PL" sz="3200" dirty="0"/>
              <a:t>   </a:t>
            </a:r>
            <a:r>
              <a:rPr lang="en-US" sz="3200" dirty="0"/>
              <a:t>• Technical opinion from Opole University of Technology</a:t>
            </a:r>
          </a:p>
          <a:p>
            <a:r>
              <a:rPr lang="pl-PL" sz="3200" dirty="0"/>
              <a:t>   </a:t>
            </a:r>
            <a:r>
              <a:rPr lang="en-US" sz="3200" dirty="0"/>
              <a:t>• Technology ready for industrial scaling</a:t>
            </a:r>
          </a:p>
          <a:p>
            <a:r>
              <a:rPr lang="pl-PL" sz="3200" dirty="0"/>
              <a:t>   </a:t>
            </a:r>
            <a:r>
              <a:rPr lang="en-US" sz="3200" dirty="0"/>
              <a:t>• Increasing interest from manufacturers &amp; distributors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45805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id="{4F957763-B716-5485-CCBC-4F3CE3177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11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FD3122F2-7EF0-DF98-75CB-80B0EF141DCF}"/>
              </a:ext>
            </a:extLst>
          </p:cNvPr>
          <p:cNvSpPr txBox="1"/>
          <p:nvPr/>
        </p:nvSpPr>
        <p:spPr>
          <a:xfrm>
            <a:off x="0" y="0"/>
            <a:ext cx="121700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i="1" dirty="0"/>
              <a:t>          </a:t>
            </a:r>
            <a:r>
              <a:rPr lang="pl-PL" sz="3600" b="1" i="1" dirty="0"/>
              <a:t>      </a:t>
            </a:r>
            <a:r>
              <a:rPr lang="pl-PL" sz="3600" b="1" dirty="0"/>
              <a:t>Commercial &amp; </a:t>
            </a:r>
            <a:r>
              <a:rPr lang="pl-PL" sz="3600" b="1" dirty="0" err="1"/>
              <a:t>Partnership</a:t>
            </a:r>
            <a:r>
              <a:rPr lang="pl-PL" sz="3600" b="1" dirty="0"/>
              <a:t> </a:t>
            </a:r>
            <a:r>
              <a:rPr lang="pl-PL" sz="3600" b="1" dirty="0" err="1"/>
              <a:t>Opportunities</a:t>
            </a:r>
            <a:endParaRPr lang="pl-PL" sz="3600" b="1" i="1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1EDF0363-FBE2-B8F6-6167-EECC61FE6376}"/>
              </a:ext>
            </a:extLst>
          </p:cNvPr>
          <p:cNvSpPr txBox="1"/>
          <p:nvPr/>
        </p:nvSpPr>
        <p:spPr>
          <a:xfrm>
            <a:off x="21916" y="879846"/>
            <a:ext cx="121700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                                                                   </a:t>
            </a:r>
            <a:endParaRPr lang="pl-PL" sz="2400" b="1" dirty="0"/>
          </a:p>
          <a:p>
            <a:endParaRPr lang="pl-PL" sz="2400" b="1" dirty="0"/>
          </a:p>
          <a:p>
            <a:r>
              <a:rPr lang="pl-PL" sz="2400" dirty="0"/>
              <a:t>                                                   </a:t>
            </a:r>
            <a:r>
              <a:rPr lang="pl-PL" sz="2400" b="1" dirty="0" err="1"/>
              <a:t>Seeking</a:t>
            </a:r>
            <a:r>
              <a:rPr lang="pl-PL" sz="2400" b="1" dirty="0"/>
              <a:t> </a:t>
            </a:r>
            <a:r>
              <a:rPr lang="pl-PL" sz="2400" b="1" dirty="0" err="1"/>
              <a:t>industrial</a:t>
            </a:r>
            <a:r>
              <a:rPr lang="pl-PL" sz="2400" b="1" dirty="0"/>
              <a:t> and </a:t>
            </a:r>
            <a:r>
              <a:rPr lang="pl-PL" sz="2400" b="1" dirty="0" err="1"/>
              <a:t>strategic</a:t>
            </a:r>
            <a:r>
              <a:rPr lang="pl-PL" sz="2400" b="1" dirty="0"/>
              <a:t> </a:t>
            </a:r>
            <a:r>
              <a:rPr lang="pl-PL" sz="2400" b="1" dirty="0" err="1"/>
              <a:t>partners</a:t>
            </a:r>
            <a:r>
              <a:rPr lang="pl-PL" sz="2400" b="1" dirty="0"/>
              <a:t> for:</a:t>
            </a:r>
            <a:endParaRPr lang="pl-PL" sz="2400" dirty="0"/>
          </a:p>
          <a:p>
            <a:r>
              <a:rPr lang="pl-PL" sz="2400" dirty="0"/>
              <a:t>                            • </a:t>
            </a:r>
            <a:r>
              <a:rPr lang="pl-PL" sz="2400" dirty="0" err="1"/>
              <a:t>manufacturing</a:t>
            </a:r>
            <a:r>
              <a:rPr lang="pl-PL" sz="2400" dirty="0"/>
              <a:t> </a:t>
            </a:r>
            <a:r>
              <a:rPr lang="pl-PL" sz="2400" dirty="0" err="1"/>
              <a:t>scale-up</a:t>
            </a:r>
            <a:r>
              <a:rPr lang="pl-PL" sz="2400" dirty="0"/>
              <a:t>                             • </a:t>
            </a:r>
            <a:r>
              <a:rPr lang="pl-PL" sz="2400" dirty="0" err="1"/>
              <a:t>licensing</a:t>
            </a:r>
            <a:r>
              <a:rPr lang="pl-PL" sz="2400" dirty="0"/>
              <a:t> </a:t>
            </a:r>
            <a:r>
              <a:rPr lang="pl-PL" sz="2400" dirty="0" err="1"/>
              <a:t>agreements</a:t>
            </a:r>
            <a:endParaRPr lang="pl-PL" sz="2400" dirty="0"/>
          </a:p>
          <a:p>
            <a:r>
              <a:rPr lang="pl-PL" sz="2400" dirty="0"/>
              <a:t>                            • EU market </a:t>
            </a:r>
            <a:r>
              <a:rPr lang="pl-PL" sz="2400" dirty="0" err="1"/>
              <a:t>expansion</a:t>
            </a:r>
            <a:r>
              <a:rPr lang="pl-PL" sz="2400" dirty="0"/>
              <a:t>                                   • </a:t>
            </a:r>
            <a:r>
              <a:rPr lang="pl-PL" sz="2400" dirty="0" err="1"/>
              <a:t>distribution</a:t>
            </a:r>
            <a:r>
              <a:rPr lang="pl-PL" sz="2400" dirty="0"/>
              <a:t> </a:t>
            </a:r>
            <a:r>
              <a:rPr lang="pl-PL" sz="2400" dirty="0" err="1"/>
              <a:t>partnerships</a:t>
            </a:r>
            <a:endParaRPr lang="pl-PL" sz="2400" dirty="0"/>
          </a:p>
          <a:p>
            <a:r>
              <a:rPr lang="pl-PL" sz="2400" dirty="0"/>
              <a:t>                                                                        • joint </a:t>
            </a:r>
            <a:r>
              <a:rPr lang="pl-PL" sz="2400" dirty="0" err="1"/>
              <a:t>commercialization</a:t>
            </a:r>
            <a:endParaRPr lang="pl-PL" sz="2400" dirty="0"/>
          </a:p>
          <a:p>
            <a:r>
              <a:rPr lang="pl-PL" sz="2400" dirty="0"/>
              <a:t>                                                                        </a:t>
            </a:r>
          </a:p>
          <a:p>
            <a:r>
              <a:rPr lang="pl-PL" sz="2400" dirty="0"/>
              <a:t>                                                                         </a:t>
            </a:r>
            <a:r>
              <a:rPr lang="pl-PL" sz="2400" b="1" dirty="0"/>
              <a:t>   </a:t>
            </a:r>
            <a:r>
              <a:rPr lang="pl-PL" sz="2400" b="1" dirty="0" err="1"/>
              <a:t>Cooperation</a:t>
            </a:r>
            <a:r>
              <a:rPr lang="pl-PL" sz="2400" b="1" dirty="0"/>
              <a:t> </a:t>
            </a:r>
            <a:r>
              <a:rPr lang="pl-PL" sz="2400" b="1" dirty="0" err="1"/>
              <a:t>models</a:t>
            </a:r>
            <a:r>
              <a:rPr lang="pl-PL" sz="2400" dirty="0"/>
              <a:t>:</a:t>
            </a:r>
          </a:p>
          <a:p>
            <a:r>
              <a:rPr lang="pl-PL" sz="2400" dirty="0"/>
              <a:t>                            • </a:t>
            </a:r>
            <a:r>
              <a:rPr lang="pl-PL" sz="2400" dirty="0" err="1"/>
              <a:t>licensing</a:t>
            </a:r>
            <a:r>
              <a:rPr lang="pl-PL" sz="2400" dirty="0"/>
              <a:t>                                                             • joint venture</a:t>
            </a:r>
          </a:p>
          <a:p>
            <a:r>
              <a:rPr lang="pl-PL" sz="2400" dirty="0"/>
              <a:t>                            • </a:t>
            </a:r>
            <a:r>
              <a:rPr lang="pl-PL" sz="2400" dirty="0" err="1"/>
              <a:t>strategic</a:t>
            </a:r>
            <a:r>
              <a:rPr lang="pl-PL" sz="2400" dirty="0"/>
              <a:t> investment                                     • </a:t>
            </a:r>
            <a:r>
              <a:rPr lang="pl-PL" sz="2400" dirty="0" err="1"/>
              <a:t>regional</a:t>
            </a:r>
            <a:r>
              <a:rPr lang="pl-PL" sz="2400" dirty="0"/>
              <a:t> </a:t>
            </a:r>
            <a:r>
              <a:rPr lang="pl-PL" sz="2400" dirty="0" err="1"/>
              <a:t>exclusivity</a:t>
            </a:r>
            <a:r>
              <a:rPr lang="pl-PL" sz="2400" dirty="0"/>
              <a:t> </a:t>
            </a:r>
            <a:r>
              <a:rPr lang="pl-PL" sz="2400" dirty="0" err="1"/>
              <a:t>agreements</a:t>
            </a:r>
            <a:endParaRPr lang="pl-PL" sz="2400" dirty="0"/>
          </a:p>
          <a:p>
            <a:r>
              <a:rPr lang="pl-PL" sz="2400" dirty="0"/>
              <a:t>                                                                        • </a:t>
            </a:r>
            <a:r>
              <a:rPr lang="pl-PL" sz="2400" dirty="0" err="1"/>
              <a:t>technology</a:t>
            </a:r>
            <a:r>
              <a:rPr lang="pl-PL" sz="2400" dirty="0"/>
              <a:t> transfer </a:t>
            </a:r>
            <a:r>
              <a:rPr lang="pl-PL" sz="2400" dirty="0" err="1"/>
              <a:t>partnerships</a:t>
            </a:r>
            <a:endParaRPr lang="pl-PL" sz="2400" dirty="0"/>
          </a:p>
          <a:p>
            <a:endParaRPr lang="pl-PL" sz="2400" dirty="0"/>
          </a:p>
          <a:p>
            <a:endParaRPr lang="pl-PL" sz="2400" dirty="0"/>
          </a:p>
        </p:txBody>
      </p:sp>
      <p:pic>
        <p:nvPicPr>
          <p:cNvPr id="7" name="Obraz 6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B1739719-2B80-6F7D-1DE3-8522BF52FA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012" y="5605929"/>
            <a:ext cx="3006164" cy="62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16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6" y="4742613"/>
            <a:ext cx="12192000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461" y="5511827"/>
            <a:ext cx="3093078" cy="455952"/>
          </a:xfrm>
          <a:prstGeom prst="rect">
            <a:avLst/>
          </a:prstGeom>
        </p:spPr>
      </p:pic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id="{4F957763-B716-5485-CCBC-4F3CE3177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12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7F8E289F-2A21-3E82-2B62-B779DF734A44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i="1" dirty="0"/>
              <a:t>                                </a:t>
            </a:r>
            <a:r>
              <a:rPr lang="pl-PL" sz="5400" b="1" i="1" dirty="0" err="1"/>
              <a:t>Why</a:t>
            </a:r>
            <a:r>
              <a:rPr lang="pl-PL" sz="5400" b="1" i="1" dirty="0"/>
              <a:t> Invest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C7F4F2F7-7E07-59BC-96A2-23BBC5B73CBF}"/>
              </a:ext>
            </a:extLst>
          </p:cNvPr>
          <p:cNvSpPr txBox="1"/>
          <p:nvPr/>
        </p:nvSpPr>
        <p:spPr>
          <a:xfrm>
            <a:off x="0" y="974994"/>
            <a:ext cx="121700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800" dirty="0"/>
          </a:p>
          <a:p>
            <a:endParaRPr lang="pl-PL" sz="2800" dirty="0"/>
          </a:p>
          <a:p>
            <a:r>
              <a:rPr lang="pl-PL" sz="2800" dirty="0"/>
              <a:t>   </a:t>
            </a:r>
            <a:r>
              <a:rPr lang="en-US" sz="2800" dirty="0"/>
              <a:t>• Unique technology (first-of-its-kind technology)</a:t>
            </a:r>
          </a:p>
          <a:p>
            <a:r>
              <a:rPr lang="pl-PL" sz="2800" dirty="0"/>
              <a:t>   </a:t>
            </a:r>
            <a:r>
              <a:rPr lang="en-US" sz="2800" dirty="0"/>
              <a:t>• Huge EU-driven demand (EPBD)</a:t>
            </a:r>
          </a:p>
          <a:p>
            <a:r>
              <a:rPr lang="pl-PL" sz="2800" dirty="0"/>
              <a:t>   </a:t>
            </a:r>
            <a:r>
              <a:rPr lang="en-US" sz="2800" dirty="0"/>
              <a:t>• Strong patent protection in 30+ countries</a:t>
            </a:r>
          </a:p>
          <a:p>
            <a:r>
              <a:rPr lang="pl-PL" sz="2800" dirty="0"/>
              <a:t>   </a:t>
            </a:r>
            <a:r>
              <a:rPr lang="en-US" sz="2800" dirty="0"/>
              <a:t>• Strong unit economics</a:t>
            </a:r>
          </a:p>
          <a:p>
            <a:r>
              <a:rPr lang="pl-PL" sz="2800" dirty="0"/>
              <a:t>   </a:t>
            </a:r>
            <a:r>
              <a:rPr lang="en-US" sz="2800" dirty="0"/>
              <a:t>• Compatible with heat pumps (fast-growing market)</a:t>
            </a:r>
          </a:p>
          <a:p>
            <a:r>
              <a:rPr lang="pl-PL" sz="2800" dirty="0"/>
              <a:t>   </a:t>
            </a:r>
            <a:r>
              <a:rPr lang="en-US" sz="2800" dirty="0"/>
              <a:t>• Unique positioning in the “active insulation” category</a:t>
            </a:r>
          </a:p>
          <a:p>
            <a:r>
              <a:rPr lang="pl-PL" sz="2800" dirty="0"/>
              <a:t>   </a:t>
            </a:r>
            <a:r>
              <a:rPr lang="en-US" sz="2800" dirty="0"/>
              <a:t>• Ready for commercialization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375633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Obraz zawierający zrzut ekranu, design, biały, sztuka&#10;&#10;Opis wygenerowany automatycznie">
            <a:extLst>
              <a:ext uri="{FF2B5EF4-FFF2-40B4-BE49-F238E27FC236}">
                <a16:creationId xmlns:a16="http://schemas.microsoft.com/office/drawing/2014/main" id="{62B9CEB6-5254-BB46-D782-9EFF8F641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 descr="Obraz zawierający sztuka, robak&#10;&#10;Opis wygenerowany automatycznie">
            <a:extLst>
              <a:ext uri="{FF2B5EF4-FFF2-40B4-BE49-F238E27FC236}">
                <a16:creationId xmlns:a16="http://schemas.microsoft.com/office/drawing/2014/main" id="{86205CB7-95E0-2272-66CE-5DFEAFE71A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16" y="4742613"/>
            <a:ext cx="12191999" cy="2140515"/>
          </a:xfrm>
          <a:prstGeom prst="rect">
            <a:avLst/>
          </a:prstGeom>
        </p:spPr>
      </p:pic>
      <p:pic>
        <p:nvPicPr>
          <p:cNvPr id="6" name="Obraz 5" descr="Obraz zawierający czarne, ciemność&#10;&#10;Opis wygenerowany automatycznie">
            <a:extLst>
              <a:ext uri="{FF2B5EF4-FFF2-40B4-BE49-F238E27FC236}">
                <a16:creationId xmlns:a16="http://schemas.microsoft.com/office/drawing/2014/main" id="{16A926D3-EFA5-83BD-DE25-F00BC4024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375" y="5643383"/>
            <a:ext cx="2299525" cy="338974"/>
          </a:xfrm>
          <a:prstGeom prst="rect">
            <a:avLst/>
          </a:prstGeom>
        </p:spPr>
      </p:pic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id="{4F957763-B716-5485-CCBC-4F3CE3177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4443C-4D43-46C2-84AC-243DF0FB8F2B}" type="slidenum">
              <a:rPr lang="pl-PL" smtClean="0"/>
              <a:t>13</a:t>
            </a:fld>
            <a:endParaRPr lang="pl-PL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DE036508-CF43-2F64-65DC-0083245CF3AE}"/>
              </a:ext>
            </a:extLst>
          </p:cNvPr>
          <p:cNvSpPr txBox="1"/>
          <p:nvPr/>
        </p:nvSpPr>
        <p:spPr>
          <a:xfrm>
            <a:off x="4743956" y="148942"/>
            <a:ext cx="27267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b="1" i="1" dirty="0" err="1"/>
              <a:t>Contact</a:t>
            </a:r>
            <a:endParaRPr lang="pl-PL" sz="5400" b="1" i="1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C6C8F923-7ADE-1806-6513-12B99AD8791A}"/>
              </a:ext>
            </a:extLst>
          </p:cNvPr>
          <p:cNvSpPr txBox="1"/>
          <p:nvPr/>
        </p:nvSpPr>
        <p:spPr>
          <a:xfrm>
            <a:off x="-21916" y="693180"/>
            <a:ext cx="12192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  <a:p>
            <a:endParaRPr lang="en-US" sz="3600" dirty="0"/>
          </a:p>
          <a:p>
            <a:r>
              <a:rPr lang="pl-PL" sz="3600" dirty="0"/>
              <a:t>                                                </a:t>
            </a:r>
            <a:r>
              <a:rPr lang="pl-PL" sz="3600" dirty="0" err="1"/>
              <a:t>Oleksandr</a:t>
            </a:r>
            <a:r>
              <a:rPr lang="pl-PL" sz="3600" dirty="0"/>
              <a:t> </a:t>
            </a:r>
            <a:r>
              <a:rPr lang="pl-PL" sz="3600" dirty="0" err="1"/>
              <a:t>Senko</a:t>
            </a:r>
            <a:r>
              <a:rPr lang="pl-PL" sz="3600" dirty="0"/>
              <a:t>   </a:t>
            </a:r>
          </a:p>
          <a:p>
            <a:r>
              <a:rPr lang="pl-PL" sz="3600" dirty="0"/>
              <a:t>                                       </a:t>
            </a:r>
            <a:r>
              <a:rPr lang="pl-PL" sz="2800" dirty="0" err="1"/>
              <a:t>Inventor</a:t>
            </a:r>
            <a:r>
              <a:rPr lang="pl-PL" sz="2800" dirty="0"/>
              <a:t> &amp; </a:t>
            </a:r>
            <a:r>
              <a:rPr lang="pl-PL" sz="2800" dirty="0" err="1"/>
              <a:t>Founder</a:t>
            </a:r>
            <a:r>
              <a:rPr lang="pl-PL" sz="2800" dirty="0"/>
              <a:t> – </a:t>
            </a:r>
            <a:r>
              <a:rPr lang="pl-PL" sz="2800" dirty="0" err="1"/>
              <a:t>TermaVIDA</a:t>
            </a:r>
            <a:r>
              <a:rPr lang="pl-PL" sz="2800" dirty="0"/>
              <a:t>® </a:t>
            </a:r>
            <a:endParaRPr lang="en-US" sz="2800" dirty="0"/>
          </a:p>
          <a:p>
            <a:r>
              <a:rPr lang="pl-PL" sz="3600" dirty="0"/>
              <a:t>                                            </a:t>
            </a:r>
            <a:r>
              <a:rPr lang="pl-PL" sz="2800" dirty="0"/>
              <a:t> </a:t>
            </a:r>
          </a:p>
          <a:p>
            <a:r>
              <a:rPr lang="pl-PL" sz="2800" dirty="0"/>
              <a:t>                                                          </a:t>
            </a:r>
            <a:r>
              <a:rPr lang="pl-PL" sz="3200" dirty="0"/>
              <a:t>📞 +48 506 993 164</a:t>
            </a:r>
            <a:endParaRPr lang="en-US" sz="3200" dirty="0"/>
          </a:p>
          <a:p>
            <a:r>
              <a:rPr lang="pl-PL" sz="2800" dirty="0"/>
              <a:t>                                                         📧 </a:t>
            </a:r>
            <a:r>
              <a:rPr lang="pl-PL" sz="2800" dirty="0">
                <a:hlinkClick r:id="rId6"/>
              </a:rPr>
              <a:t>termavida@gmail.com</a:t>
            </a:r>
            <a:r>
              <a:rPr lang="pl-PL" sz="2800" dirty="0"/>
              <a:t>                                         </a:t>
            </a:r>
          </a:p>
          <a:p>
            <a:r>
              <a:rPr lang="pl-PL" sz="2800" dirty="0"/>
              <a:t>                                                         🌐 </a:t>
            </a:r>
            <a:r>
              <a:rPr lang="pl-PL" sz="2800" dirty="0">
                <a:hlinkClick r:id="rId7"/>
              </a:rPr>
              <a:t>www.termavida.com</a:t>
            </a:r>
            <a:endParaRPr lang="en-US" sz="2800" dirty="0"/>
          </a:p>
          <a:p>
            <a:endParaRPr lang="en-US" sz="2800" dirty="0"/>
          </a:p>
          <a:p>
            <a:endParaRPr lang="pl-PL" sz="28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865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722</Words>
  <Application>Microsoft Office PowerPoint</Application>
  <PresentationFormat>Широкоэкранный</PresentationFormat>
  <Paragraphs>192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Motyw pakietu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Illia Senko</dc:creator>
  <cp:lastModifiedBy>Aleksandr Senko</cp:lastModifiedBy>
  <cp:revision>9</cp:revision>
  <dcterms:modified xsi:type="dcterms:W3CDTF">2026-05-25T12:56:22Z</dcterms:modified>
</cp:coreProperties>
</file>