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1"/>
  </p:notesMasterIdLst>
  <p:sldIdLst>
    <p:sldId id="1192" r:id="rId2"/>
    <p:sldId id="1214" r:id="rId3"/>
    <p:sldId id="1210" r:id="rId4"/>
    <p:sldId id="1208" r:id="rId5"/>
    <p:sldId id="1206" r:id="rId6"/>
    <p:sldId id="1209" r:id="rId7"/>
    <p:sldId id="1213" r:id="rId8"/>
    <p:sldId id="1202" r:id="rId9"/>
    <p:sldId id="1212" r:id="rId10"/>
  </p:sldIdLst>
  <p:sldSz cx="12192000" cy="6858000"/>
  <p:notesSz cx="6881813" cy="9167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2DEE512-1E9A-3A6E-06A5-4F45850A95B6}" name="Boris Zubry" initials="BZ" userId="4q_uwc4u7lvmgs596b_sbuqpyeqxxleloexoczi67fq"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63C1"/>
    <a:srgbClr val="240747"/>
    <a:srgbClr val="F9F4ED"/>
    <a:srgbClr val="FF9F2C"/>
    <a:srgbClr val="CD7001"/>
    <a:srgbClr val="E6E6E6"/>
    <a:srgbClr val="FFE4C3"/>
    <a:srgbClr val="1F0143"/>
    <a:srgbClr val="FF1C1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944" autoAdjust="0"/>
    <p:restoredTop sz="94660"/>
  </p:normalViewPr>
  <p:slideViewPr>
    <p:cSldViewPr snapToGrid="0">
      <p:cViewPr varScale="1">
        <p:scale>
          <a:sx n="83" d="100"/>
          <a:sy n="83" d="100"/>
        </p:scale>
        <p:origin x="91" y="197"/>
      </p:cViewPr>
      <p:guideLst>
        <p:guide orient="horz" pos="2160"/>
        <p:guide pos="3840"/>
      </p:guideLst>
    </p:cSldViewPr>
  </p:slideViewPr>
  <p:notesTextViewPr>
    <p:cViewPr>
      <p:scale>
        <a:sx n="1" d="1"/>
        <a:sy n="1" d="1"/>
      </p:scale>
      <p:origin x="0" y="0"/>
    </p:cViewPr>
  </p:notesTextViewPr>
  <p:notesViewPr>
    <p:cSldViewPr snapToGrid="0">
      <p:cViewPr varScale="1">
        <p:scale>
          <a:sx n="84" d="100"/>
          <a:sy n="84" d="100"/>
        </p:scale>
        <p:origin x="3822"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r>
              <a:rPr lang="en-US">
                <a:solidFill>
                  <a:schemeClr val="tx1"/>
                </a:solidFill>
              </a:rPr>
              <a:t>Comparative Cost (%)</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solidFill>
              <a:latin typeface="+mn-lt"/>
              <a:ea typeface="+mn-ea"/>
              <a:cs typeface="+mn-cs"/>
            </a:defRPr>
          </a:pPr>
          <a:endParaRPr lang="en-US"/>
        </a:p>
      </c:txPr>
    </c:title>
    <c:autoTitleDeleted val="0"/>
    <c:plotArea>
      <c:layout/>
      <c:lineChart>
        <c:grouping val="standard"/>
        <c:varyColors val="0"/>
        <c:ser>
          <c:idx val="0"/>
          <c:order val="0"/>
          <c:tx>
            <c:strRef>
              <c:f>Sheet1!$A$8</c:f>
              <c:strCache>
                <c:ptCount val="1"/>
                <c:pt idx="0">
                  <c:v>Competitive State</c:v>
                </c:pt>
              </c:strCache>
            </c:strRef>
          </c:tx>
          <c:spPr>
            <a:ln w="28575" cap="rnd">
              <a:solidFill>
                <a:srgbClr val="0563C1"/>
              </a:solidFill>
              <a:round/>
            </a:ln>
            <a:effectLst/>
          </c:spPr>
          <c:marker>
            <c:symbol val="none"/>
          </c:marker>
          <c:cat>
            <c:strRef>
              <c:f>Sheet1!$B$7:$H$7</c:f>
              <c:strCache>
                <c:ptCount val="7"/>
                <c:pt idx="0">
                  <c:v>Reusable Actuator</c:v>
                </c:pt>
                <c:pt idx="1">
                  <c:v>Pre-Filled Syringe/Cartridge</c:v>
                </c:pt>
                <c:pt idx="2">
                  <c:v>Packaging</c:v>
                </c:pt>
                <c:pt idx="3">
                  <c:v>Shipping</c:v>
                </c:pt>
                <c:pt idx="4">
                  <c:v>Cold Storage</c:v>
                </c:pt>
                <c:pt idx="5">
                  <c:v>Waste</c:v>
                </c:pt>
                <c:pt idx="6">
                  <c:v>Total</c:v>
                </c:pt>
              </c:strCache>
            </c:strRef>
          </c:cat>
          <c:val>
            <c:numRef>
              <c:f>Sheet1!$B$8:$H$8</c:f>
              <c:numCache>
                <c:formatCode>General</c:formatCode>
                <c:ptCount val="7"/>
                <c:pt idx="0">
                  <c:v>0</c:v>
                </c:pt>
                <c:pt idx="1">
                  <c:v>0.3</c:v>
                </c:pt>
                <c:pt idx="2">
                  <c:v>0.2</c:v>
                </c:pt>
                <c:pt idx="3">
                  <c:v>0.2</c:v>
                </c:pt>
                <c:pt idx="4">
                  <c:v>0.2</c:v>
                </c:pt>
                <c:pt idx="5">
                  <c:v>0.1</c:v>
                </c:pt>
                <c:pt idx="6">
                  <c:v>0.99999999999999989</c:v>
                </c:pt>
              </c:numCache>
            </c:numRef>
          </c:val>
          <c:smooth val="0"/>
          <c:extLst>
            <c:ext xmlns:c16="http://schemas.microsoft.com/office/drawing/2014/chart" uri="{C3380CC4-5D6E-409C-BE32-E72D297353CC}">
              <c16:uniqueId val="{00000000-2FC0-E14F-A8EC-62375E8ADEC8}"/>
            </c:ext>
          </c:extLst>
        </c:ser>
        <c:ser>
          <c:idx val="1"/>
          <c:order val="1"/>
          <c:tx>
            <c:strRef>
              <c:f>Sheet1!$A$9</c:f>
              <c:strCache>
                <c:ptCount val="1"/>
                <c:pt idx="0">
                  <c:v>AVICENNA-TT</c:v>
                </c:pt>
              </c:strCache>
            </c:strRef>
          </c:tx>
          <c:spPr>
            <a:ln w="50800" cap="rnd">
              <a:solidFill>
                <a:schemeClr val="accent2"/>
              </a:solidFill>
              <a:round/>
            </a:ln>
            <a:effectLst/>
          </c:spPr>
          <c:marker>
            <c:symbol val="none"/>
          </c:marker>
          <c:cat>
            <c:strRef>
              <c:f>Sheet1!$B$7:$H$7</c:f>
              <c:strCache>
                <c:ptCount val="7"/>
                <c:pt idx="0">
                  <c:v>Reusable Actuator</c:v>
                </c:pt>
                <c:pt idx="1">
                  <c:v>Pre-Filled Syringe/Cartridge</c:v>
                </c:pt>
                <c:pt idx="2">
                  <c:v>Packaging</c:v>
                </c:pt>
                <c:pt idx="3">
                  <c:v>Shipping</c:v>
                </c:pt>
                <c:pt idx="4">
                  <c:v>Cold Storage</c:v>
                </c:pt>
                <c:pt idx="5">
                  <c:v>Waste</c:v>
                </c:pt>
                <c:pt idx="6">
                  <c:v>Total</c:v>
                </c:pt>
              </c:strCache>
            </c:strRef>
          </c:cat>
          <c:val>
            <c:numRef>
              <c:f>Sheet1!$B$9:$H$9</c:f>
              <c:numCache>
                <c:formatCode>General</c:formatCode>
                <c:ptCount val="7"/>
                <c:pt idx="0">
                  <c:v>0.3</c:v>
                </c:pt>
                <c:pt idx="1">
                  <c:v>0.15</c:v>
                </c:pt>
                <c:pt idx="2">
                  <c:v>0.1</c:v>
                </c:pt>
                <c:pt idx="3">
                  <c:v>7.0000000000000007E-2</c:v>
                </c:pt>
                <c:pt idx="4">
                  <c:v>0.02</c:v>
                </c:pt>
                <c:pt idx="5">
                  <c:v>0.06</c:v>
                </c:pt>
                <c:pt idx="6">
                  <c:v>0.7</c:v>
                </c:pt>
              </c:numCache>
            </c:numRef>
          </c:val>
          <c:smooth val="0"/>
          <c:extLst>
            <c:ext xmlns:c16="http://schemas.microsoft.com/office/drawing/2014/chart" uri="{C3380CC4-5D6E-409C-BE32-E72D297353CC}">
              <c16:uniqueId val="{00000001-2FC0-E14F-A8EC-62375E8ADEC8}"/>
            </c:ext>
          </c:extLst>
        </c:ser>
        <c:dLbls>
          <c:showLegendKey val="0"/>
          <c:showVal val="0"/>
          <c:showCatName val="0"/>
          <c:showSerName val="0"/>
          <c:showPercent val="0"/>
          <c:showBubbleSize val="0"/>
        </c:dLbls>
        <c:smooth val="0"/>
        <c:axId val="442960384"/>
        <c:axId val="442962016"/>
      </c:lineChart>
      <c:catAx>
        <c:axId val="442960384"/>
        <c:scaling>
          <c:orientation val="minMax"/>
        </c:scaling>
        <c:delete val="0"/>
        <c:axPos val="b"/>
        <c:numFmt formatCode="General" sourceLinked="1"/>
        <c:majorTickMark val="none"/>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mn-lt"/>
                <a:ea typeface="+mn-ea"/>
                <a:cs typeface="+mn-cs"/>
              </a:defRPr>
            </a:pPr>
            <a:endParaRPr lang="en-US"/>
          </a:p>
        </c:txPr>
        <c:crossAx val="442962016"/>
        <c:crossesAt val="0"/>
        <c:auto val="1"/>
        <c:lblAlgn val="ctr"/>
        <c:lblOffset val="100"/>
        <c:noMultiLvlLbl val="0"/>
      </c:catAx>
      <c:valAx>
        <c:axId val="442962016"/>
        <c:scaling>
          <c:orientation val="minMax"/>
          <c:max val="1"/>
        </c:scaling>
        <c:delete val="0"/>
        <c:axPos val="l"/>
        <c:majorGridlines>
          <c:spPr>
            <a:ln w="9525" cap="flat" cmpd="sng" algn="ctr">
              <a:solidFill>
                <a:schemeClr val="tx1"/>
              </a:solidFill>
              <a:round/>
            </a:ln>
            <a:effectLst/>
          </c:spPr>
        </c:majorGridlines>
        <c:numFmt formatCode="General" sourceLinked="0"/>
        <c:majorTickMark val="none"/>
        <c:minorTickMark val="none"/>
        <c:tickLblPos val="nextTo"/>
        <c:spPr>
          <a:noFill/>
          <a:ln>
            <a:solidFill>
              <a:schemeClr val="tx1"/>
            </a:solid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442960384"/>
        <c:crossesAt val="1"/>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037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97313" y="0"/>
            <a:ext cx="2982912" cy="460375"/>
          </a:xfrm>
          <a:prstGeom prst="rect">
            <a:avLst/>
          </a:prstGeom>
        </p:spPr>
        <p:txBody>
          <a:bodyPr vert="horz" lIns="91440" tIns="45720" rIns="91440" bIns="45720" rtlCol="0"/>
          <a:lstStyle>
            <a:lvl1pPr algn="r">
              <a:defRPr sz="1200"/>
            </a:lvl1pPr>
          </a:lstStyle>
          <a:p>
            <a:fld id="{B671FC43-DCE1-4518-A2FC-E02A43AFCD8B}" type="datetimeFigureOut">
              <a:rPr lang="en-US" smtClean="0"/>
              <a:t>2/6/2025</a:t>
            </a:fld>
            <a:endParaRPr lang="en-US"/>
          </a:p>
        </p:txBody>
      </p:sp>
      <p:sp>
        <p:nvSpPr>
          <p:cNvPr id="4" name="Slide Image Placeholder 3"/>
          <p:cNvSpPr>
            <a:spLocks noGrp="1" noRot="1" noChangeAspect="1"/>
          </p:cNvSpPr>
          <p:nvPr>
            <p:ph type="sldImg" idx="2"/>
          </p:nvPr>
        </p:nvSpPr>
        <p:spPr>
          <a:xfrm>
            <a:off x="692150" y="1146175"/>
            <a:ext cx="5499100" cy="309403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8975" y="4411663"/>
            <a:ext cx="5505450" cy="36099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07438"/>
            <a:ext cx="2982913" cy="46037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97313" y="8707438"/>
            <a:ext cx="2982912" cy="460375"/>
          </a:xfrm>
          <a:prstGeom prst="rect">
            <a:avLst/>
          </a:prstGeom>
        </p:spPr>
        <p:txBody>
          <a:bodyPr vert="horz" lIns="91440" tIns="45720" rIns="91440" bIns="45720" rtlCol="0" anchor="b"/>
          <a:lstStyle>
            <a:lvl1pPr algn="r">
              <a:defRPr sz="1200"/>
            </a:lvl1pPr>
          </a:lstStyle>
          <a:p>
            <a:fld id="{80165C56-6346-4268-924D-0AC07A5A2AC2}" type="slidenum">
              <a:rPr lang="en-US" smtClean="0"/>
              <a:t>‹#›</a:t>
            </a:fld>
            <a:endParaRPr lang="en-US"/>
          </a:p>
        </p:txBody>
      </p:sp>
    </p:spTree>
    <p:extLst>
      <p:ext uri="{BB962C8B-B14F-4D97-AF65-F5344CB8AC3E}">
        <p14:creationId xmlns:p14="http://schemas.microsoft.com/office/powerpoint/2010/main" val="2577736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0165C56-6346-4268-924D-0AC07A5A2AC2}" type="slidenum">
              <a:rPr lang="en-US" smtClean="0"/>
              <a:t>9</a:t>
            </a:fld>
            <a:endParaRPr lang="en-US"/>
          </a:p>
        </p:txBody>
      </p:sp>
    </p:spTree>
    <p:extLst>
      <p:ext uri="{BB962C8B-B14F-4D97-AF65-F5344CB8AC3E}">
        <p14:creationId xmlns:p14="http://schemas.microsoft.com/office/powerpoint/2010/main" val="36372342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14474" y="2157533"/>
            <a:ext cx="9144000" cy="2387600"/>
          </a:xfrm>
        </p:spPr>
        <p:txBody>
          <a:bodyPr anchor="b">
            <a:noAutofit/>
          </a:bodyPr>
          <a:lstStyle>
            <a:lvl1pPr algn="ctr">
              <a:defRPr sz="6000">
                <a:solidFill>
                  <a:srgbClr val="240747"/>
                </a:solidFill>
              </a:defRPr>
            </a:lvl1pPr>
          </a:lstStyle>
          <a:p>
            <a:r>
              <a:rPr lang="en-US" dirty="0"/>
              <a:t>Click to edit Master title style</a:t>
            </a:r>
          </a:p>
        </p:txBody>
      </p:sp>
      <p:sp>
        <p:nvSpPr>
          <p:cNvPr id="3" name="Subtitle 2"/>
          <p:cNvSpPr>
            <a:spLocks noGrp="1"/>
          </p:cNvSpPr>
          <p:nvPr>
            <p:ph type="subTitle" idx="1"/>
          </p:nvPr>
        </p:nvSpPr>
        <p:spPr>
          <a:xfrm>
            <a:off x="1514474" y="4637208"/>
            <a:ext cx="9144000" cy="1655762"/>
          </a:xfrm>
        </p:spPr>
        <p:txBody>
          <a:bodyPr>
            <a:noAutofit/>
          </a:bodyPr>
          <a:lstStyle>
            <a:lvl1pPr marL="0" indent="0" algn="ctr">
              <a:buNone/>
              <a:defRPr sz="2400">
                <a:solidFill>
                  <a:srgbClr val="240747"/>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noAutofit/>
          </a:bodyPr>
          <a:lstStyle>
            <a:lvl1pPr>
              <a:defRPr>
                <a:solidFill>
                  <a:srgbClr val="240747"/>
                </a:solidFill>
              </a:defRPr>
            </a:lvl1pPr>
          </a:lstStyle>
          <a:p>
            <a:fld id="{37899112-88C1-4425-B90F-657128465DF9}" type="datetimeFigureOut">
              <a:rPr lang="en-US" smtClean="0"/>
              <a:pPr/>
              <a:t>2/6/2025</a:t>
            </a:fld>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noAutofit/>
          </a:bodyPr>
          <a:lstStyle>
            <a:lvl1pPr>
              <a:defRPr>
                <a:solidFill>
                  <a:srgbClr val="240747"/>
                </a:solidFill>
              </a:defRPr>
            </a:lvl1pPr>
          </a:lstStyle>
          <a:p>
            <a:fld id="{A99F2929-2698-4302-8230-9664A6706A1A}" type="slidenum">
              <a:rPr lang="en-US" smtClean="0"/>
              <a:pPr/>
              <a:t>‹#›</a:t>
            </a:fld>
            <a:endParaRPr lang="en-US"/>
          </a:p>
        </p:txBody>
      </p:sp>
      <p:pic>
        <p:nvPicPr>
          <p:cNvPr id="7" name="Picture 5" descr="Imagine în linie">
            <a:extLst>
              <a:ext uri="{FF2B5EF4-FFF2-40B4-BE49-F238E27FC236}">
                <a16:creationId xmlns:a16="http://schemas.microsoft.com/office/drawing/2014/main" id="{D69B8B2B-ECA8-48DB-A29E-BDCBAA7B431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630135" y="134997"/>
            <a:ext cx="4931731" cy="13995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cxnSp>
        <p:nvCxnSpPr>
          <p:cNvPr id="12" name="Straight Connector 11">
            <a:extLst>
              <a:ext uri="{FF2B5EF4-FFF2-40B4-BE49-F238E27FC236}">
                <a16:creationId xmlns:a16="http://schemas.microsoft.com/office/drawing/2014/main" id="{3F0CBC34-EFB2-4E3F-981A-8545D380CBF8}"/>
              </a:ext>
            </a:extLst>
          </p:cNvPr>
          <p:cNvCxnSpPr>
            <a:cxnSpLocks/>
          </p:cNvCxnSpPr>
          <p:nvPr userDrawn="1"/>
        </p:nvCxnSpPr>
        <p:spPr>
          <a:xfrm>
            <a:off x="1514474" y="4545133"/>
            <a:ext cx="9144000" cy="0"/>
          </a:xfrm>
          <a:prstGeom prst="line">
            <a:avLst/>
          </a:prstGeom>
          <a:ln>
            <a:solidFill>
              <a:srgbClr val="FF1C1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6859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99440"/>
          </a:xfrm>
        </p:spPr>
        <p:txBody>
          <a:bodyPr anchor="b">
            <a:noAutofit/>
          </a:bodyPr>
          <a:lstStyle>
            <a:lvl1pPr>
              <a:defRPr>
                <a:solidFill>
                  <a:srgbClr val="240747"/>
                </a:solidFill>
              </a:defRPr>
            </a:lvl1pPr>
          </a:lstStyle>
          <a:p>
            <a:r>
              <a:rPr lang="en-US" dirty="0"/>
              <a:t>Click to edit Master title style</a:t>
            </a:r>
          </a:p>
        </p:txBody>
      </p:sp>
      <p:sp>
        <p:nvSpPr>
          <p:cNvPr id="3" name="Content Placeholder 2"/>
          <p:cNvSpPr>
            <a:spLocks noGrp="1"/>
          </p:cNvSpPr>
          <p:nvPr>
            <p:ph idx="1"/>
          </p:nvPr>
        </p:nvSpPr>
        <p:spPr>
          <a:xfrm>
            <a:off x="838200" y="1595887"/>
            <a:ext cx="10515600" cy="4581076"/>
          </a:xfrm>
        </p:spPr>
        <p:txBody>
          <a:bodyPr>
            <a:noAutofit/>
          </a:bodyPr>
          <a:lstStyle>
            <a:lvl1pPr>
              <a:buClr>
                <a:srgbClr val="FF9F2C"/>
              </a:buClr>
              <a:defRPr sz="2200">
                <a:solidFill>
                  <a:schemeClr val="accent4"/>
                </a:solidFill>
              </a:defRPr>
            </a:lvl1pPr>
            <a:lvl2pPr>
              <a:buClr>
                <a:srgbClr val="FF9F2C"/>
              </a:buClr>
              <a:defRPr sz="2000">
                <a:solidFill>
                  <a:schemeClr val="accent4"/>
                </a:solidFill>
              </a:defRPr>
            </a:lvl2pPr>
            <a:lvl3pPr>
              <a:buClr>
                <a:srgbClr val="FF9F2C"/>
              </a:buClr>
              <a:defRPr sz="1800">
                <a:solidFill>
                  <a:schemeClr val="accent4"/>
                </a:solidFill>
              </a:defRPr>
            </a:lvl3pPr>
            <a:lvl4pPr>
              <a:buClr>
                <a:srgbClr val="FF9F2C"/>
              </a:buClr>
              <a:defRPr sz="1600">
                <a:solidFill>
                  <a:schemeClr val="accent4"/>
                </a:solidFill>
              </a:defRPr>
            </a:lvl4pPr>
            <a:lvl5pPr>
              <a:buClr>
                <a:srgbClr val="FF9F2C"/>
              </a:buClr>
              <a:defRPr sz="1600">
                <a:solidFill>
                  <a:schemeClr val="accent4"/>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1" name="Picture 5" descr="Imagine în linie">
            <a:extLst>
              <a:ext uri="{FF2B5EF4-FFF2-40B4-BE49-F238E27FC236}">
                <a16:creationId xmlns:a16="http://schemas.microsoft.com/office/drawing/2014/main" id="{718147E8-DB63-434D-93D3-2500F191BE8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1111" y="6248065"/>
            <a:ext cx="2049778" cy="581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cxnSp>
        <p:nvCxnSpPr>
          <p:cNvPr id="13" name="Straight Connector 12">
            <a:extLst>
              <a:ext uri="{FF2B5EF4-FFF2-40B4-BE49-F238E27FC236}">
                <a16:creationId xmlns:a16="http://schemas.microsoft.com/office/drawing/2014/main" id="{2DEB674C-5E2E-47B5-8560-235E68636F10}"/>
              </a:ext>
            </a:extLst>
          </p:cNvPr>
          <p:cNvCxnSpPr/>
          <p:nvPr userDrawn="1"/>
        </p:nvCxnSpPr>
        <p:spPr>
          <a:xfrm>
            <a:off x="838200" y="1164485"/>
            <a:ext cx="10515600" cy="0"/>
          </a:xfrm>
          <a:prstGeom prst="line">
            <a:avLst/>
          </a:prstGeom>
          <a:ln>
            <a:solidFill>
              <a:srgbClr val="FF1C1C"/>
            </a:solidFill>
          </a:ln>
        </p:spPr>
        <p:style>
          <a:lnRef idx="1">
            <a:schemeClr val="accent1"/>
          </a:lnRef>
          <a:fillRef idx="0">
            <a:schemeClr val="accent1"/>
          </a:fillRef>
          <a:effectRef idx="0">
            <a:schemeClr val="accent1"/>
          </a:effectRef>
          <a:fontRef idx="minor">
            <a:schemeClr val="tx1"/>
          </a:fontRef>
        </p:style>
      </p:cxnSp>
      <p:sp>
        <p:nvSpPr>
          <p:cNvPr id="8" name="Slide Number Placeholder 3">
            <a:extLst>
              <a:ext uri="{FF2B5EF4-FFF2-40B4-BE49-F238E27FC236}">
                <a16:creationId xmlns:a16="http://schemas.microsoft.com/office/drawing/2014/main" id="{536975B7-C3C9-4532-9A9A-E731E2886C34}"/>
              </a:ext>
            </a:extLst>
          </p:cNvPr>
          <p:cNvSpPr>
            <a:spLocks noGrp="1"/>
          </p:cNvSpPr>
          <p:nvPr>
            <p:ph type="sldNum" sz="quarter" idx="12"/>
          </p:nvPr>
        </p:nvSpPr>
        <p:spPr>
          <a:xfrm>
            <a:off x="11608525" y="6482575"/>
            <a:ext cx="483307" cy="365125"/>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364D61EE-C4FC-4FA6-A6E1-F1491FB857FD}" type="slidenum">
              <a:rPr kumimoji="0" lang="en-US" sz="1200" b="0" i="0" u="none" strike="noStrike" kern="1200" cap="none" spc="0" normalizeH="0" baseline="0" noProof="0" smtClean="0">
                <a:ln>
                  <a:noFill/>
                </a:ln>
                <a:solidFill>
                  <a:schemeClr val="accent3">
                    <a:lumMod val="75000"/>
                  </a:schemeClr>
                </a:solidFill>
                <a:effectLst/>
                <a:uLnTx/>
                <a:uFillTx/>
                <a:latin typeface="+mj-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chemeClr val="accent3">
                  <a:lumMod val="75000"/>
                </a:schemeClr>
              </a:solidFill>
              <a:effectLst/>
              <a:uLnTx/>
              <a:uFillTx/>
              <a:latin typeface="+mj-lt"/>
              <a:ea typeface="+mn-ea"/>
              <a:cs typeface="+mn-cs"/>
            </a:endParaRPr>
          </a:p>
        </p:txBody>
      </p:sp>
    </p:spTree>
    <p:extLst>
      <p:ext uri="{BB962C8B-B14F-4D97-AF65-F5344CB8AC3E}">
        <p14:creationId xmlns:p14="http://schemas.microsoft.com/office/powerpoint/2010/main" val="2692992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noAutofit/>
          </a:bodyPr>
          <a:lstStyle>
            <a:lvl1pPr>
              <a:defRPr sz="6000">
                <a:solidFill>
                  <a:srgbClr val="240747"/>
                </a:solidFill>
              </a:defRPr>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noAutofit/>
          </a:bodyPr>
          <a:lstStyle>
            <a:lvl1pPr marL="0" indent="0">
              <a:buNone/>
              <a:defRPr sz="2400">
                <a:solidFill>
                  <a:srgbClr val="240747"/>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noAutofit/>
          </a:bodyPr>
          <a:lstStyle>
            <a:lvl1pPr>
              <a:defRPr>
                <a:solidFill>
                  <a:srgbClr val="240747"/>
                </a:solidFill>
              </a:defRPr>
            </a:lvl1pPr>
          </a:lstStyle>
          <a:p>
            <a:fld id="{37899112-88C1-4425-B90F-657128465DF9}" type="datetimeFigureOut">
              <a:rPr lang="en-US" smtClean="0"/>
              <a:pPr/>
              <a:t>2/6/2025</a:t>
            </a:fld>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noAutofit/>
          </a:bodyPr>
          <a:lstStyle>
            <a:lvl1pPr>
              <a:defRPr>
                <a:solidFill>
                  <a:srgbClr val="240747"/>
                </a:solidFill>
              </a:defRPr>
            </a:lvl1pPr>
          </a:lstStyle>
          <a:p>
            <a:pPr algn="r" defTabSz="914411">
              <a:defRPr/>
            </a:pPr>
            <a:fld id="{364D61EE-C4FC-4FA6-A6E1-F1491FB857FD}" type="slidenum">
              <a:rPr lang="en-US" sz="900" smtClean="0">
                <a:latin typeface="Gotham Light" pitchFamily="50" charset="0"/>
              </a:rPr>
              <a:pPr algn="r" defTabSz="914411">
                <a:defRPr/>
              </a:pPr>
              <a:t>‹#›</a:t>
            </a:fld>
            <a:endParaRPr lang="en-US" sz="900" dirty="0">
              <a:latin typeface="Gotham Light" pitchFamily="50" charset="0"/>
            </a:endParaRPr>
          </a:p>
        </p:txBody>
      </p:sp>
      <p:pic>
        <p:nvPicPr>
          <p:cNvPr id="7" name="Picture 5" descr="Imagine în linie">
            <a:extLst>
              <a:ext uri="{FF2B5EF4-FFF2-40B4-BE49-F238E27FC236}">
                <a16:creationId xmlns:a16="http://schemas.microsoft.com/office/drawing/2014/main" id="{F4427FDD-EA65-4FFD-8520-77CD7B3CCB3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1111" y="6248065"/>
            <a:ext cx="2049778" cy="581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cxnSp>
        <p:nvCxnSpPr>
          <p:cNvPr id="8" name="Straight Connector 7">
            <a:extLst>
              <a:ext uri="{FF2B5EF4-FFF2-40B4-BE49-F238E27FC236}">
                <a16:creationId xmlns:a16="http://schemas.microsoft.com/office/drawing/2014/main" id="{4A9D5EE1-7587-4C93-AF2A-E688D3CA2E90}"/>
              </a:ext>
            </a:extLst>
          </p:cNvPr>
          <p:cNvCxnSpPr/>
          <p:nvPr userDrawn="1"/>
        </p:nvCxnSpPr>
        <p:spPr>
          <a:xfrm>
            <a:off x="838200" y="4562475"/>
            <a:ext cx="10515600" cy="0"/>
          </a:xfrm>
          <a:prstGeom prst="line">
            <a:avLst/>
          </a:prstGeom>
          <a:ln>
            <a:solidFill>
              <a:srgbClr val="FF1C1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9645950"/>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37899112-88C1-4425-B90F-657128465DF9}" type="datetimeFigureOut">
              <a:rPr lang="en-US" smtClean="0"/>
              <a:t>2/6/2025</a:t>
            </a:fld>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pPr marL="0" marR="0" lvl="0" indent="0" algn="r" defTabSz="914411" rtl="0" eaLnBrk="1" fontAlgn="auto" latinLnBrk="0" hangingPunct="1">
              <a:lnSpc>
                <a:spcPct val="100000"/>
              </a:lnSpc>
              <a:spcBef>
                <a:spcPts val="0"/>
              </a:spcBef>
              <a:spcAft>
                <a:spcPts val="0"/>
              </a:spcAft>
              <a:buClrTx/>
              <a:buSzTx/>
              <a:buFontTx/>
              <a:buNone/>
              <a:tabLst/>
              <a:defRPr/>
            </a:pPr>
            <a:fld id="{364D61EE-C4FC-4FA6-A6E1-F1491FB857FD}" type="slidenum">
              <a:rPr kumimoji="0" lang="en-US" sz="900" b="0" i="0" u="none" strike="noStrike" kern="1200" cap="none" spc="0" normalizeH="0" baseline="0" noProof="0" smtClean="0">
                <a:ln>
                  <a:noFill/>
                </a:ln>
                <a:solidFill>
                  <a:prstClr val="white"/>
                </a:solidFill>
                <a:effectLst/>
                <a:uLnTx/>
                <a:uFillTx/>
                <a:latin typeface="Gotham Light" pitchFamily="50" charset="0"/>
                <a:ea typeface="+mn-ea"/>
                <a:cs typeface="+mn-cs"/>
              </a:rPr>
              <a:pPr marL="0" marR="0" lvl="0" indent="0" algn="r" defTabSz="914411"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prstClr val="white"/>
              </a:solidFill>
              <a:effectLst/>
              <a:uLnTx/>
              <a:uFillTx/>
              <a:latin typeface="Gotham Light" pitchFamily="50" charset="0"/>
              <a:ea typeface="+mn-ea"/>
              <a:cs typeface="+mn-cs"/>
            </a:endParaRPr>
          </a:p>
        </p:txBody>
      </p:sp>
      <p:pic>
        <p:nvPicPr>
          <p:cNvPr id="5" name="Picture 5" descr="Imagine în linie">
            <a:extLst>
              <a:ext uri="{FF2B5EF4-FFF2-40B4-BE49-F238E27FC236}">
                <a16:creationId xmlns:a16="http://schemas.microsoft.com/office/drawing/2014/main" id="{87C25BC9-FDD0-40A1-AABF-2F0316915AC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1111" y="6248065"/>
            <a:ext cx="2049778" cy="581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423381749"/>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730430"/>
          </a:xfrm>
          <a:prstGeom prst="rect">
            <a:avLst/>
          </a:prstGeom>
        </p:spPr>
        <p:txBody>
          <a:bodyPr vert="horz" lIns="91440" tIns="45720" rIns="91440" bIns="45720" rtlCol="0" anchor="b">
            <a:no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78284974"/>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70" r:id="rId4"/>
  </p:sldLayoutIdLst>
  <p:hf hdr="0" ftr="0" dt="0"/>
  <p:txStyles>
    <p:titleStyle>
      <a:lvl1pPr algn="l" defTabSz="914400" rtl="0" eaLnBrk="1" latinLnBrk="0" hangingPunct="1">
        <a:lnSpc>
          <a:spcPct val="90000"/>
        </a:lnSpc>
        <a:spcBef>
          <a:spcPct val="0"/>
        </a:spcBef>
        <a:buNone/>
        <a:defRPr sz="4400" kern="1200">
          <a:solidFill>
            <a:srgbClr val="24074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avicenna-tt.com/" TargetMode="External"/><Relationship Id="rId2" Type="http://schemas.openxmlformats.org/officeDocument/2006/relationships/hyperlink" Target="http://www.avicenna-tt.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avicenna-tt.com/"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www.avicenna-tt.com/" TargetMode="External"/><Relationship Id="rId3" Type="http://schemas.openxmlformats.org/officeDocument/2006/relationships/slideLayout" Target="../slideLayouts/slideLayout2.xml"/><Relationship Id="rId7" Type="http://schemas.microsoft.com/office/2007/relationships/hdphoto" Target="../media/hdphoto2.wdp"/><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4.png"/><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hyperlink" Target="http://www.avicenna-tt.co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hyperlink" Target="http://www.avicenna-tt.co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hyperlink" Target="http://www.avicenna-tt.com/" TargetMode="External"/><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5.png"/><Relationship Id="rId4" Type="http://schemas.microsoft.com/office/2007/relationships/hdphoto" Target="../media/hdphoto1.wdp"/><Relationship Id="rId9"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55B03-E894-4506-81B8-3401F5659D7F}"/>
              </a:ext>
            </a:extLst>
          </p:cNvPr>
          <p:cNvSpPr>
            <a:spLocks noGrp="1"/>
          </p:cNvSpPr>
          <p:nvPr>
            <p:ph type="ctrTitle"/>
          </p:nvPr>
        </p:nvSpPr>
        <p:spPr>
          <a:xfrm>
            <a:off x="51296" y="1551709"/>
            <a:ext cx="12192000" cy="1964436"/>
          </a:xfrm>
        </p:spPr>
        <p:txBody>
          <a:bodyPr>
            <a:noAutofit/>
          </a:bodyPr>
          <a:lstStyle/>
          <a:p>
            <a:r>
              <a:rPr lang="en-US" sz="4400" dirty="0"/>
              <a:t>Game-Changing </a:t>
            </a:r>
            <a:br>
              <a:rPr lang="en-US" sz="4400" dirty="0"/>
            </a:br>
            <a:r>
              <a:rPr lang="en-US" sz="4400" dirty="0"/>
              <a:t>Extended Stability &amp; Sterility, Vacuum-Sealed Drug &amp; Vaccine Delivery System </a:t>
            </a:r>
          </a:p>
        </p:txBody>
      </p:sp>
      <p:sp>
        <p:nvSpPr>
          <p:cNvPr id="3" name="Subtitle 2">
            <a:extLst>
              <a:ext uri="{FF2B5EF4-FFF2-40B4-BE49-F238E27FC236}">
                <a16:creationId xmlns:a16="http://schemas.microsoft.com/office/drawing/2014/main" id="{AC69F4CC-6296-4651-B706-CE7B857CEB2B}"/>
              </a:ext>
            </a:extLst>
          </p:cNvPr>
          <p:cNvSpPr>
            <a:spLocks noGrp="1"/>
          </p:cNvSpPr>
          <p:nvPr>
            <p:ph type="subTitle" idx="1"/>
          </p:nvPr>
        </p:nvSpPr>
        <p:spPr>
          <a:xfrm>
            <a:off x="51296" y="3613939"/>
            <a:ext cx="12192000" cy="936278"/>
          </a:xfrm>
        </p:spPr>
        <p:txBody>
          <a:bodyPr/>
          <a:lstStyle/>
          <a:p>
            <a:r>
              <a:rPr lang="en-US" i="1" dirty="0">
                <a:solidFill>
                  <a:schemeClr val="accent3"/>
                </a:solidFill>
              </a:rPr>
              <a:t>The Solution to the High Cost and Inaccessibility </a:t>
            </a:r>
            <a:br>
              <a:rPr lang="en-US" i="1" dirty="0">
                <a:solidFill>
                  <a:schemeClr val="accent3"/>
                </a:solidFill>
              </a:rPr>
            </a:br>
            <a:r>
              <a:rPr lang="en-US" i="1" dirty="0">
                <a:solidFill>
                  <a:schemeClr val="accent3"/>
                </a:solidFill>
              </a:rPr>
              <a:t>of Life-Saving Medications</a:t>
            </a:r>
          </a:p>
        </p:txBody>
      </p:sp>
      <p:sp>
        <p:nvSpPr>
          <p:cNvPr id="8" name="TextBox 7">
            <a:extLst>
              <a:ext uri="{FF2B5EF4-FFF2-40B4-BE49-F238E27FC236}">
                <a16:creationId xmlns:a16="http://schemas.microsoft.com/office/drawing/2014/main" id="{87F7B2A7-2CBF-4A13-ADE6-A3F7B00CD1DE}"/>
              </a:ext>
            </a:extLst>
          </p:cNvPr>
          <p:cNvSpPr txBox="1"/>
          <p:nvPr/>
        </p:nvSpPr>
        <p:spPr>
          <a:xfrm>
            <a:off x="5304758" y="6150655"/>
            <a:ext cx="1685077" cy="369332"/>
          </a:xfrm>
          <a:prstGeom prst="rect">
            <a:avLst/>
          </a:prstGeom>
          <a:noFill/>
        </p:spPr>
        <p:txBody>
          <a:bodyPr wrap="none" rtlCol="0">
            <a:spAutoFit/>
          </a:bodyPr>
          <a:lstStyle/>
          <a:p>
            <a:r>
              <a:rPr lang="en-US" dirty="0"/>
              <a:t>February 2025</a:t>
            </a:r>
          </a:p>
        </p:txBody>
      </p:sp>
      <p:sp>
        <p:nvSpPr>
          <p:cNvPr id="9" name="Rectangle 8">
            <a:extLst>
              <a:ext uri="{FF2B5EF4-FFF2-40B4-BE49-F238E27FC236}">
                <a16:creationId xmlns:a16="http://schemas.microsoft.com/office/drawing/2014/main" id="{1E315FB4-2403-4FD0-A37A-62EBF81D0377}"/>
              </a:ext>
            </a:extLst>
          </p:cNvPr>
          <p:cNvSpPr/>
          <p:nvPr/>
        </p:nvSpPr>
        <p:spPr>
          <a:xfrm>
            <a:off x="5400682" y="6519987"/>
            <a:ext cx="1390637" cy="276999"/>
          </a:xfrm>
          <a:prstGeom prst="rect">
            <a:avLst/>
          </a:prstGeom>
        </p:spPr>
        <p:txBody>
          <a:bodyPr wrap="none">
            <a:spAutoFit/>
          </a:bodyPr>
          <a:lstStyle/>
          <a:p>
            <a:pPr>
              <a:spcBef>
                <a:spcPts val="0"/>
              </a:spcBef>
            </a:pPr>
            <a:r>
              <a:rPr lang="en-US" sz="1200" dirty="0">
                <a:solidFill>
                  <a:srgbClr val="0563C1"/>
                </a:solidFill>
                <a:latin typeface="Arial Narrow" panose="020B0606020202030204" pitchFamily="34" charset="0"/>
                <a:hlinkClick r:id="rId2">
                  <a:extLst>
                    <a:ext uri="{A12FA001-AC4F-418D-AE19-62706E023703}">
                      <ahyp:hlinkClr xmlns:ahyp="http://schemas.microsoft.com/office/drawing/2018/hyperlinkcolor" val="tx"/>
                    </a:ext>
                  </a:extLst>
                </a:hlinkClick>
              </a:rPr>
              <a:t>www.Avicenna-tt.com</a:t>
            </a:r>
            <a:endParaRPr lang="en-US" sz="1200" dirty="0">
              <a:solidFill>
                <a:srgbClr val="0563C1"/>
              </a:solidFill>
              <a:latin typeface="Arial Narrow" panose="020B0606020202030204" pitchFamily="34" charset="0"/>
            </a:endParaRPr>
          </a:p>
        </p:txBody>
      </p:sp>
      <p:sp>
        <p:nvSpPr>
          <p:cNvPr id="4" name="TextBox 3">
            <a:extLst>
              <a:ext uri="{FF2B5EF4-FFF2-40B4-BE49-F238E27FC236}">
                <a16:creationId xmlns:a16="http://schemas.microsoft.com/office/drawing/2014/main" id="{1DD2FBAF-A43B-15F0-3ED8-D022BDC4DCE9}"/>
              </a:ext>
            </a:extLst>
          </p:cNvPr>
          <p:cNvSpPr txBox="1"/>
          <p:nvPr/>
        </p:nvSpPr>
        <p:spPr>
          <a:xfrm>
            <a:off x="1551709" y="4734883"/>
            <a:ext cx="8571346" cy="1785104"/>
          </a:xfrm>
          <a:prstGeom prst="rect">
            <a:avLst/>
          </a:prstGeom>
          <a:noFill/>
        </p:spPr>
        <p:txBody>
          <a:bodyPr wrap="square" rtlCol="0">
            <a:spAutoFit/>
          </a:bodyPr>
          <a:lstStyle/>
          <a:p>
            <a:pPr>
              <a:spcBef>
                <a:spcPts val="0"/>
              </a:spcBef>
            </a:pPr>
            <a:r>
              <a:rPr lang="en-US" sz="2000" dirty="0">
                <a:latin typeface="Arial Black" panose="020B0A04020102020204" pitchFamily="34" charset="0"/>
              </a:rPr>
              <a:t>Contact</a:t>
            </a:r>
            <a:endParaRPr lang="en-US" dirty="0">
              <a:latin typeface="Arial Black" panose="020B0A04020102020204" pitchFamily="34" charset="0"/>
            </a:endParaRPr>
          </a:p>
          <a:p>
            <a:r>
              <a:rPr lang="en-US" sz="1800" dirty="0"/>
              <a:t>Prof. Boris Zubry, MSME, MBA</a:t>
            </a:r>
          </a:p>
          <a:p>
            <a:pPr>
              <a:spcBef>
                <a:spcPts val="0"/>
              </a:spcBef>
            </a:pPr>
            <a:r>
              <a:rPr lang="en-US" sz="1800" dirty="0"/>
              <a:t>Chief Executive Officer, Founder &amp; MIST™ System Inventor</a:t>
            </a:r>
          </a:p>
          <a:p>
            <a:pPr>
              <a:spcBef>
                <a:spcPts val="0"/>
              </a:spcBef>
            </a:pPr>
            <a:r>
              <a:rPr lang="en-US" sz="1800" dirty="0"/>
              <a:t>bzubry@avicenna-tt.com</a:t>
            </a:r>
          </a:p>
          <a:p>
            <a:pPr>
              <a:spcBef>
                <a:spcPts val="0"/>
              </a:spcBef>
            </a:pPr>
            <a:r>
              <a:rPr lang="en-US" sz="1800" dirty="0"/>
              <a:t>+1.732.329.0189</a:t>
            </a:r>
          </a:p>
          <a:p>
            <a:pPr>
              <a:spcBef>
                <a:spcPts val="0"/>
              </a:spcBef>
            </a:pPr>
            <a:r>
              <a:rPr lang="en-US" sz="1800" dirty="0">
                <a:solidFill>
                  <a:srgbClr val="0563C1"/>
                </a:solidFill>
                <a:hlinkClick r:id="rId3">
                  <a:extLst>
                    <a:ext uri="{A12FA001-AC4F-418D-AE19-62706E023703}">
                      <ahyp:hlinkClr xmlns:ahyp="http://schemas.microsoft.com/office/drawing/2018/hyperlinkcolor" val="tx"/>
                    </a:ext>
                  </a:extLst>
                </a:hlinkClick>
              </a:rPr>
              <a:t>www.Avicenna-tt.com</a:t>
            </a:r>
            <a:endParaRPr lang="en-US" sz="1800" dirty="0">
              <a:solidFill>
                <a:srgbClr val="0563C1"/>
              </a:solidFill>
            </a:endParaRPr>
          </a:p>
        </p:txBody>
      </p:sp>
    </p:spTree>
    <p:extLst>
      <p:ext uri="{BB962C8B-B14F-4D97-AF65-F5344CB8AC3E}">
        <p14:creationId xmlns:p14="http://schemas.microsoft.com/office/powerpoint/2010/main" val="2660496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F4178-9031-80D4-DB83-7CF818388539}"/>
              </a:ext>
            </a:extLst>
          </p:cNvPr>
          <p:cNvSpPr>
            <a:spLocks noGrp="1"/>
          </p:cNvSpPr>
          <p:nvPr>
            <p:ph type="title"/>
          </p:nvPr>
        </p:nvSpPr>
        <p:spPr>
          <a:xfrm>
            <a:off x="838200" y="365126"/>
            <a:ext cx="10515600" cy="730430"/>
          </a:xfrm>
        </p:spPr>
        <p:txBody>
          <a:bodyPr anchor="ctr">
            <a:normAutofit/>
          </a:bodyPr>
          <a:lstStyle/>
          <a:p>
            <a:r>
              <a:rPr lang="en-US" b="1" dirty="0">
                <a:solidFill>
                  <a:schemeClr val="accent2">
                    <a:lumMod val="75000"/>
                  </a:schemeClr>
                </a:solidFill>
              </a:rPr>
              <a:t>HEALTHCARE COST</a:t>
            </a:r>
          </a:p>
        </p:txBody>
      </p:sp>
      <p:sp>
        <p:nvSpPr>
          <p:cNvPr id="3" name="Content Placeholder 2">
            <a:extLst>
              <a:ext uri="{FF2B5EF4-FFF2-40B4-BE49-F238E27FC236}">
                <a16:creationId xmlns:a16="http://schemas.microsoft.com/office/drawing/2014/main" id="{1A260482-5183-357B-9080-202D722CF173}"/>
              </a:ext>
            </a:extLst>
          </p:cNvPr>
          <p:cNvSpPr>
            <a:spLocks noGrp="1"/>
          </p:cNvSpPr>
          <p:nvPr>
            <p:ph idx="1"/>
          </p:nvPr>
        </p:nvSpPr>
        <p:spPr>
          <a:xfrm>
            <a:off x="838200" y="1595887"/>
            <a:ext cx="7227570" cy="4581076"/>
          </a:xfrm>
        </p:spPr>
        <p:txBody>
          <a:bodyPr>
            <a:normAutofit lnSpcReduction="10000"/>
          </a:bodyPr>
          <a:lstStyle/>
          <a:p>
            <a:pPr marL="342900" marR="0" lvl="0" indent="-342900">
              <a:lnSpc>
                <a:spcPct val="90000"/>
              </a:lnSpc>
              <a:buFont typeface="Arial" panose="020B0604020202020204" pitchFamily="34" charset="0"/>
              <a:buChar char="•"/>
              <a:tabLst>
                <a:tab pos="457200" algn="l"/>
              </a:tabLst>
            </a:pPr>
            <a:r>
              <a:rPr lang="en-US" sz="2000" b="1" i="1" kern="12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The present healthcare cost primarily consists of the manufacturing cost of drugs, ingredients, packaging, storage, shipping and handling, availability, medical devices, medical disposal, and injection (cost of medical professionals). </a:t>
            </a:r>
            <a:endParaRPr lang="en-US" sz="2000" dirty="0">
              <a:solidFill>
                <a:srgbClr val="FF9F2C"/>
              </a:solidFill>
              <a:effectLst/>
              <a:latin typeface="Aptos" panose="020B0004020202020204" pitchFamily="34" charset="0"/>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sz="2000" b="1" i="1" kern="12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The healthcare cost has reached the limits and bypassed them. Something has to be done.</a:t>
            </a:r>
            <a:endParaRPr lang="en-US" sz="2000" dirty="0">
              <a:solidFill>
                <a:srgbClr val="FF9F2C"/>
              </a:solidFill>
              <a:effectLst/>
              <a:latin typeface="Aptos" panose="020B0004020202020204" pitchFamily="34" charset="0"/>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sz="2000" b="1" i="1" kern="12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One of the solutions proposed by the industry was to convert as many injectable drugs as possible into a prefilled format to allow more injections at home and to combat the cost of injection, storage, handling and shipping, and medical waste. </a:t>
            </a:r>
            <a:endParaRPr lang="en-US" sz="2000" dirty="0">
              <a:solidFill>
                <a:srgbClr val="FF9F2C"/>
              </a:solidFill>
              <a:effectLst/>
              <a:latin typeface="Aptos" panose="020B0004020202020204" pitchFamily="34" charset="0"/>
              <a:ea typeface="Times New Roman" panose="02020603050405020304" pitchFamily="18" charset="0"/>
              <a:cs typeface="Times New Roman" panose="02020603050405020304" pitchFamily="18" charset="0"/>
            </a:endParaRPr>
          </a:p>
          <a:p>
            <a:pPr marL="342900" marR="0" lvl="0" indent="-342900">
              <a:lnSpc>
                <a:spcPct val="90000"/>
              </a:lnSpc>
              <a:buFont typeface="Arial" panose="020B0604020202020204" pitchFamily="34" charset="0"/>
              <a:buChar char="•"/>
              <a:tabLst>
                <a:tab pos="457200" algn="l"/>
              </a:tabLst>
            </a:pPr>
            <a:r>
              <a:rPr lang="en-US" sz="2000" b="1" i="1" kern="1200" dirty="0">
                <a:solidFill>
                  <a:srgbClr val="000000"/>
                </a:solidFill>
                <a:effectLst/>
                <a:latin typeface="Aptos" panose="020B0004020202020204" pitchFamily="34" charset="0"/>
                <a:ea typeface="Times New Roman" panose="02020603050405020304" pitchFamily="18" charset="0"/>
                <a:cs typeface="Times New Roman" panose="02020603050405020304" pitchFamily="18" charset="0"/>
              </a:rPr>
              <a:t>The industry is also searching for a solution to the high manufacturing cost of drugs. One of the acknowledged solutions there is a new type of prefilled syringe.   </a:t>
            </a:r>
            <a:r>
              <a:rPr lang="en-US" sz="2000" i="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
            </a:r>
            <a:endParaRPr lang="en-US" sz="20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
        <p:nvSpPr>
          <p:cNvPr id="4" name="Slide Number Placeholder 3">
            <a:extLst>
              <a:ext uri="{FF2B5EF4-FFF2-40B4-BE49-F238E27FC236}">
                <a16:creationId xmlns:a16="http://schemas.microsoft.com/office/drawing/2014/main" id="{AF1A89E4-CD0C-E0C6-6097-05DC83B1607C}"/>
              </a:ext>
            </a:extLst>
          </p:cNvPr>
          <p:cNvSpPr>
            <a:spLocks noGrp="1"/>
          </p:cNvSpPr>
          <p:nvPr>
            <p:ph type="sldNum" sz="quarter" idx="12"/>
          </p:nvPr>
        </p:nvSpPr>
        <p:spPr>
          <a:xfrm>
            <a:off x="11608525" y="6482575"/>
            <a:ext cx="483307" cy="365125"/>
          </a:xfrm>
        </p:spPr>
        <p:txBody>
          <a:bodyPr anchor="b">
            <a:normAutofit/>
          </a:bodyPr>
          <a:lstStyle/>
          <a:p>
            <a:pPr marL="0" marR="0" lvl="0" indent="0" algn="r" defTabSz="914400" rtl="0" eaLnBrk="1" fontAlgn="auto" latinLnBrk="0" hangingPunct="1">
              <a:spcBef>
                <a:spcPts val="0"/>
              </a:spcBef>
              <a:spcAft>
                <a:spcPts val="600"/>
              </a:spcAft>
              <a:buClrTx/>
              <a:buSzTx/>
              <a:buFontTx/>
              <a:buNone/>
              <a:tabLst/>
              <a:defRPr/>
            </a:pPr>
            <a:fld id="{364D61EE-C4FC-4FA6-A6E1-F1491FB857FD}" type="slidenum">
              <a:rPr kumimoji="0" lang="en-US" sz="1200" b="0" i="0" u="none" strike="noStrike" kern="1200" cap="none" spc="0" normalizeH="0" baseline="0" noProof="0" smtClean="0">
                <a:ln>
                  <a:noFill/>
                </a:ln>
                <a:solidFill>
                  <a:schemeClr val="accent3">
                    <a:lumMod val="75000"/>
                  </a:schemeClr>
                </a:solidFill>
                <a:effectLst/>
                <a:uLnTx/>
                <a:uFillTx/>
              </a:rPr>
              <a:pPr marL="0" marR="0" lvl="0" indent="0" algn="r" defTabSz="914400" rtl="0" eaLnBrk="1" fontAlgn="auto" latinLnBrk="0" hangingPunct="1">
                <a:spcBef>
                  <a:spcPts val="0"/>
                </a:spcBef>
                <a:spcAft>
                  <a:spcPts val="600"/>
                </a:spcAft>
                <a:buClrTx/>
                <a:buSzTx/>
                <a:buFontTx/>
                <a:buNone/>
                <a:tabLst/>
                <a:defRPr/>
              </a:pPr>
              <a:t>2</a:t>
            </a:fld>
            <a:endParaRPr kumimoji="0" lang="en-US" sz="1200" b="0" i="0" u="none" strike="noStrike" kern="1200" cap="none" spc="0" normalizeH="0" baseline="0" noProof="0">
              <a:ln>
                <a:noFill/>
              </a:ln>
              <a:solidFill>
                <a:schemeClr val="accent3">
                  <a:lumMod val="75000"/>
                </a:schemeClr>
              </a:solidFill>
              <a:effectLst/>
              <a:uLnTx/>
              <a:uFillTx/>
            </a:endParaRPr>
          </a:p>
        </p:txBody>
      </p:sp>
      <p:pic>
        <p:nvPicPr>
          <p:cNvPr id="1028" name="Picture 4" descr="Image result for picture of a syringe and a vial">
            <a:extLst>
              <a:ext uri="{FF2B5EF4-FFF2-40B4-BE49-F238E27FC236}">
                <a16:creationId xmlns:a16="http://schemas.microsoft.com/office/drawing/2014/main" id="{8502DC0B-20AB-E6B8-E060-BB0474C115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837" r="-1" b="-1"/>
          <a:stretch/>
        </p:blipFill>
        <p:spPr bwMode="auto">
          <a:xfrm>
            <a:off x="8256270" y="1595887"/>
            <a:ext cx="3097529" cy="4581076"/>
          </a:xfrm>
          <a:prstGeom prst="rect">
            <a:avLst/>
          </a:prstGeom>
          <a:solidFill>
            <a:srgbClr val="FFFFFF"/>
          </a:solidFill>
        </p:spPr>
      </p:pic>
    </p:spTree>
    <p:extLst>
      <p:ext uri="{BB962C8B-B14F-4D97-AF65-F5344CB8AC3E}">
        <p14:creationId xmlns:p14="http://schemas.microsoft.com/office/powerpoint/2010/main" val="2461002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B0398-7D40-4068-9219-6C664995ABF5}"/>
              </a:ext>
            </a:extLst>
          </p:cNvPr>
          <p:cNvSpPr>
            <a:spLocks noGrp="1"/>
          </p:cNvSpPr>
          <p:nvPr>
            <p:ph type="title"/>
          </p:nvPr>
        </p:nvSpPr>
        <p:spPr/>
        <p:txBody>
          <a:bodyPr/>
          <a:lstStyle/>
          <a:p>
            <a:r>
              <a:rPr lang="en-US" dirty="0">
                <a:solidFill>
                  <a:schemeClr val="tx1"/>
                </a:solidFill>
              </a:rPr>
              <a:t>Market Situation</a:t>
            </a:r>
          </a:p>
        </p:txBody>
      </p:sp>
      <p:sp>
        <p:nvSpPr>
          <p:cNvPr id="3" name="Content Placeholder 2">
            <a:extLst>
              <a:ext uri="{FF2B5EF4-FFF2-40B4-BE49-F238E27FC236}">
                <a16:creationId xmlns:a16="http://schemas.microsoft.com/office/drawing/2014/main" id="{C9EC45C1-4A01-43E7-8C60-C0448B220C64}"/>
              </a:ext>
            </a:extLst>
          </p:cNvPr>
          <p:cNvSpPr>
            <a:spLocks noGrp="1"/>
          </p:cNvSpPr>
          <p:nvPr>
            <p:ph idx="1"/>
          </p:nvPr>
        </p:nvSpPr>
        <p:spPr>
          <a:xfrm>
            <a:off x="7498080" y="1421028"/>
            <a:ext cx="3855720" cy="4964124"/>
          </a:xfrm>
        </p:spPr>
        <p:txBody>
          <a:bodyPr/>
          <a:lstStyle/>
          <a:p>
            <a:r>
              <a:rPr lang="en-US" sz="1600" dirty="0"/>
              <a:t>The global life sciences market outlook from 2010 to 2025 shows a range of therapeutic agents (vaccines, insulins, analogues and other biologics) driving growth in the injectable and pre-filled syringe market sectors.</a:t>
            </a:r>
          </a:p>
          <a:p>
            <a:r>
              <a:rPr lang="en-US" sz="1600" dirty="0"/>
              <a:t>The current basic syringe design (plunger and barrel) used in most pre-filled syringe formats limits the stability dating of inherent drug. This results shortened manufacturing runs (batches), unnecessary downtimes and restricts distribution capabilities.</a:t>
            </a:r>
          </a:p>
          <a:p>
            <a:r>
              <a:rPr lang="en-US" sz="1600" dirty="0"/>
              <a:t>Health Care market pressures to maintain costs (shipping, storage, handling) and increase care are significant.</a:t>
            </a:r>
          </a:p>
          <a:p>
            <a:r>
              <a:rPr lang="en-US" sz="1600" dirty="0"/>
              <a:t>Weighty global environmental impact pressures (medical waste).</a:t>
            </a:r>
          </a:p>
        </p:txBody>
      </p:sp>
      <p:sp>
        <p:nvSpPr>
          <p:cNvPr id="4" name="Slide Number Placeholder 3">
            <a:extLst>
              <a:ext uri="{FF2B5EF4-FFF2-40B4-BE49-F238E27FC236}">
                <a16:creationId xmlns:a16="http://schemas.microsoft.com/office/drawing/2014/main" id="{87021D87-2943-4F27-A79B-05D7CCF1B8D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4D61EE-C4FC-4FA6-A6E1-F1491FB857FD}" type="slidenum">
              <a:rPr kumimoji="0" lang="en-US" sz="1200" b="0" i="0" u="none" strike="noStrike" kern="1200" cap="none" spc="0" normalizeH="0" baseline="0" noProof="0" smtClean="0">
                <a:ln>
                  <a:noFill/>
                </a:ln>
                <a:solidFill>
                  <a:schemeClr val="accent3">
                    <a:lumMod val="75000"/>
                  </a:schemeClr>
                </a:solidFill>
                <a:effectLst/>
                <a:uLnTx/>
                <a:uFillTx/>
                <a:latin typeface="+mj-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schemeClr val="accent3">
                  <a:lumMod val="75000"/>
                </a:schemeClr>
              </a:solidFill>
              <a:effectLst/>
              <a:uLnTx/>
              <a:uFillTx/>
              <a:latin typeface="+mj-lt"/>
              <a:ea typeface="+mn-ea"/>
              <a:cs typeface="+mn-cs"/>
            </a:endParaRPr>
          </a:p>
        </p:txBody>
      </p:sp>
      <p:pic>
        <p:nvPicPr>
          <p:cNvPr id="5" name="Picture 4" descr="See the source image">
            <a:extLst>
              <a:ext uri="{FF2B5EF4-FFF2-40B4-BE49-F238E27FC236}">
                <a16:creationId xmlns:a16="http://schemas.microsoft.com/office/drawing/2014/main" id="{1A36F0BE-00FE-49BE-A18C-E0B5B2DE0F3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95887"/>
            <a:ext cx="6424548" cy="3444555"/>
          </a:xfrm>
          <a:prstGeom prst="rect">
            <a:avLst/>
          </a:prstGeom>
          <a:noFill/>
          <a:ln>
            <a:noFill/>
          </a:ln>
        </p:spPr>
      </p:pic>
      <p:sp>
        <p:nvSpPr>
          <p:cNvPr id="6" name="Content Placeholder 2">
            <a:extLst>
              <a:ext uri="{FF2B5EF4-FFF2-40B4-BE49-F238E27FC236}">
                <a16:creationId xmlns:a16="http://schemas.microsoft.com/office/drawing/2014/main" id="{A8F05BE1-981F-4D38-8001-F55285639055}"/>
              </a:ext>
            </a:extLst>
          </p:cNvPr>
          <p:cNvSpPr txBox="1">
            <a:spLocks/>
          </p:cNvSpPr>
          <p:nvPr/>
        </p:nvSpPr>
        <p:spPr>
          <a:xfrm>
            <a:off x="838200" y="5170217"/>
            <a:ext cx="6424548" cy="1011376"/>
          </a:xfrm>
          <a:prstGeom prst="rect">
            <a:avLst/>
          </a:prstGeom>
          <a:solidFill>
            <a:srgbClr val="F9F4ED"/>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F9F2C"/>
              </a:buClr>
              <a:buFont typeface="Arial" panose="020B0604020202020204" pitchFamily="34" charset="0"/>
              <a:buChar char="•"/>
              <a:defRPr sz="22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Clr>
                <a:srgbClr val="FF9F2C"/>
              </a:buClr>
              <a:buFont typeface="Arial" panose="020B0604020202020204" pitchFamily="34" charset="0"/>
              <a:buChar char="•"/>
              <a:defRPr sz="20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Clr>
                <a:srgbClr val="FF9F2C"/>
              </a:buClr>
              <a:buFont typeface="Arial" panose="020B0604020202020204" pitchFamily="34" charset="0"/>
              <a:buChar char="•"/>
              <a:defRPr sz="18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Clr>
                <a:srgbClr val="FF9F2C"/>
              </a:buClr>
              <a:buFont typeface="Arial" panose="020B0604020202020204" pitchFamily="34" charset="0"/>
              <a:buChar char="•"/>
              <a:defRPr sz="16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Clr>
                <a:srgbClr val="FF9F2C"/>
              </a:buClr>
              <a:buFont typeface="Arial" panose="020B0604020202020204" pitchFamily="34" charset="0"/>
              <a:buChar char="•"/>
              <a:defRPr sz="16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800" b="1" i="1" dirty="0">
                <a:solidFill>
                  <a:schemeClr val="accent1"/>
                </a:solidFill>
              </a:rPr>
              <a:t>Based on a 2016 forecast by Zion Research Analysis*, the global injectable drug delivery market revenue will climb to $640-$650B by the year 2021. in 2025, it is over $900B, close to a Trillion dollars.</a:t>
            </a:r>
          </a:p>
        </p:txBody>
      </p:sp>
      <p:sp>
        <p:nvSpPr>
          <p:cNvPr id="7" name="TextBox 6">
            <a:extLst>
              <a:ext uri="{FF2B5EF4-FFF2-40B4-BE49-F238E27FC236}">
                <a16:creationId xmlns:a16="http://schemas.microsoft.com/office/drawing/2014/main" id="{7847DA01-8C84-4DDE-9ECE-529079EF6D39}"/>
              </a:ext>
            </a:extLst>
          </p:cNvPr>
          <p:cNvSpPr txBox="1"/>
          <p:nvPr/>
        </p:nvSpPr>
        <p:spPr>
          <a:xfrm>
            <a:off x="54429" y="6385152"/>
            <a:ext cx="4344459" cy="215444"/>
          </a:xfrm>
          <a:prstGeom prst="rect">
            <a:avLst/>
          </a:prstGeom>
          <a:noFill/>
        </p:spPr>
        <p:txBody>
          <a:bodyPr wrap="none" rtlCol="0">
            <a:spAutoFit/>
          </a:bodyPr>
          <a:lstStyle/>
          <a:p>
            <a:r>
              <a:rPr lang="en-US" sz="800" dirty="0">
                <a:solidFill>
                  <a:schemeClr val="accent4"/>
                </a:solidFill>
              </a:rPr>
              <a:t>*https://www.grandviewresearch.com/press-release/global-injectable-drug-delivery-market).</a:t>
            </a:r>
          </a:p>
        </p:txBody>
      </p:sp>
      <p:sp>
        <p:nvSpPr>
          <p:cNvPr id="10" name="Rectangle 9">
            <a:extLst>
              <a:ext uri="{FF2B5EF4-FFF2-40B4-BE49-F238E27FC236}">
                <a16:creationId xmlns:a16="http://schemas.microsoft.com/office/drawing/2014/main" id="{417FC891-E6E0-47DA-BCFC-90FD51A71F99}"/>
              </a:ext>
            </a:extLst>
          </p:cNvPr>
          <p:cNvSpPr/>
          <p:nvPr/>
        </p:nvSpPr>
        <p:spPr>
          <a:xfrm>
            <a:off x="54429" y="6527156"/>
            <a:ext cx="1390637" cy="276999"/>
          </a:xfrm>
          <a:prstGeom prst="rect">
            <a:avLst/>
          </a:prstGeom>
        </p:spPr>
        <p:txBody>
          <a:bodyPr wrap="none">
            <a:spAutoFit/>
          </a:bodyPr>
          <a:lstStyle/>
          <a:p>
            <a:pPr>
              <a:spcBef>
                <a:spcPts val="0"/>
              </a:spcBef>
            </a:pPr>
            <a:r>
              <a:rPr lang="en-US" sz="1200" dirty="0">
                <a:solidFill>
                  <a:srgbClr val="0563C1"/>
                </a:solidFill>
                <a:latin typeface="Arial Narrow" panose="020B0606020202030204" pitchFamily="34" charset="0"/>
                <a:hlinkClick r:id="rId3">
                  <a:extLst>
                    <a:ext uri="{A12FA001-AC4F-418D-AE19-62706E023703}">
                      <ahyp:hlinkClr xmlns:ahyp="http://schemas.microsoft.com/office/drawing/2018/hyperlinkcolor" val="tx"/>
                    </a:ext>
                  </a:extLst>
                </a:hlinkClick>
              </a:rPr>
              <a:t>www.Avicenna-tt.com</a:t>
            </a:r>
            <a:endParaRPr lang="en-US" sz="1200" dirty="0">
              <a:solidFill>
                <a:srgbClr val="0563C1"/>
              </a:solidFill>
              <a:latin typeface="Arial Narrow" panose="020B0606020202030204" pitchFamily="34" charset="0"/>
            </a:endParaRPr>
          </a:p>
        </p:txBody>
      </p:sp>
    </p:spTree>
    <p:extLst>
      <p:ext uri="{BB962C8B-B14F-4D97-AF65-F5344CB8AC3E}">
        <p14:creationId xmlns:p14="http://schemas.microsoft.com/office/powerpoint/2010/main" val="28750026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BC4A8A71-A448-4125-98C4-042C6CD52637}"/>
              </a:ext>
            </a:extLst>
          </p:cNvPr>
          <p:cNvGrpSpPr/>
          <p:nvPr/>
        </p:nvGrpSpPr>
        <p:grpSpPr>
          <a:xfrm>
            <a:off x="838200" y="5615062"/>
            <a:ext cx="4087795" cy="877813"/>
            <a:chOff x="237308" y="5651925"/>
            <a:chExt cx="5553891" cy="877813"/>
          </a:xfrm>
        </p:grpSpPr>
        <p:sp>
          <p:nvSpPr>
            <p:cNvPr id="8" name="Rectangle 7">
              <a:extLst>
                <a:ext uri="{FF2B5EF4-FFF2-40B4-BE49-F238E27FC236}">
                  <a16:creationId xmlns:a16="http://schemas.microsoft.com/office/drawing/2014/main" id="{AFB6BF51-0DBB-4C26-8345-45399480A129}"/>
                </a:ext>
              </a:extLst>
            </p:cNvPr>
            <p:cNvSpPr/>
            <p:nvPr/>
          </p:nvSpPr>
          <p:spPr>
            <a:xfrm>
              <a:off x="237308" y="5651926"/>
              <a:ext cx="5553891" cy="877812"/>
            </a:xfrm>
            <a:prstGeom prst="rect">
              <a:avLst/>
            </a:prstGeom>
            <a:solidFill>
              <a:srgbClr val="F9F4ED"/>
            </a:solidFill>
            <a:ln>
              <a:solidFill>
                <a:srgbClr val="F9F4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0" name="Rectangle 19">
              <a:extLst>
                <a:ext uri="{FF2B5EF4-FFF2-40B4-BE49-F238E27FC236}">
                  <a16:creationId xmlns:a16="http://schemas.microsoft.com/office/drawing/2014/main" id="{B5F4876B-F21B-414E-A6A7-DFAE2AF13E18}"/>
                </a:ext>
              </a:extLst>
            </p:cNvPr>
            <p:cNvSpPr/>
            <p:nvPr/>
          </p:nvSpPr>
          <p:spPr>
            <a:xfrm>
              <a:off x="318281" y="5651925"/>
              <a:ext cx="5385834" cy="830997"/>
            </a:xfrm>
            <a:prstGeom prst="rect">
              <a:avLst/>
            </a:prstGeom>
          </p:spPr>
          <p:txBody>
            <a:bodyPr wrap="square">
              <a:spAutoFit/>
            </a:bodyPr>
            <a:lstStyle/>
            <a:p>
              <a:r>
                <a:rPr lang="en-US" sz="1600" b="1" i="1" dirty="0">
                  <a:solidFill>
                    <a:schemeClr val="accent1"/>
                  </a:solidFill>
                </a:rPr>
                <a:t>Will compete with existing pre-filled syringe and syringe-vial/ampoule formats on the market today</a:t>
              </a:r>
              <a:r>
                <a:rPr lang="en-US" sz="1500" b="1" i="1" dirty="0">
                  <a:solidFill>
                    <a:schemeClr val="accent1"/>
                  </a:solidFill>
                </a:rPr>
                <a:t>. </a:t>
              </a:r>
            </a:p>
          </p:txBody>
        </p:sp>
      </p:grpSp>
      <p:sp>
        <p:nvSpPr>
          <p:cNvPr id="2" name="Title 1">
            <a:extLst>
              <a:ext uri="{FF2B5EF4-FFF2-40B4-BE49-F238E27FC236}">
                <a16:creationId xmlns:a16="http://schemas.microsoft.com/office/drawing/2014/main" id="{912297A6-9B3D-44E8-824F-D5BF5DA76A18}"/>
              </a:ext>
            </a:extLst>
          </p:cNvPr>
          <p:cNvSpPr>
            <a:spLocks noGrp="1"/>
          </p:cNvSpPr>
          <p:nvPr>
            <p:ph type="title"/>
          </p:nvPr>
        </p:nvSpPr>
        <p:spPr/>
        <p:txBody>
          <a:bodyPr/>
          <a:lstStyle/>
          <a:p>
            <a:r>
              <a:rPr lang="en-US" dirty="0"/>
              <a:t>The Invention - Solution</a:t>
            </a:r>
          </a:p>
        </p:txBody>
      </p:sp>
      <p:sp>
        <p:nvSpPr>
          <p:cNvPr id="3" name="Content Placeholder 2">
            <a:extLst>
              <a:ext uri="{FF2B5EF4-FFF2-40B4-BE49-F238E27FC236}">
                <a16:creationId xmlns:a16="http://schemas.microsoft.com/office/drawing/2014/main" id="{B230027A-1766-4540-B01A-C251D058719A}"/>
              </a:ext>
            </a:extLst>
          </p:cNvPr>
          <p:cNvSpPr>
            <a:spLocks noGrp="1"/>
          </p:cNvSpPr>
          <p:nvPr>
            <p:ph idx="1"/>
          </p:nvPr>
        </p:nvSpPr>
        <p:spPr>
          <a:xfrm>
            <a:off x="838199" y="1654629"/>
            <a:ext cx="6988953" cy="4009189"/>
          </a:xfrm>
        </p:spPr>
        <p:txBody>
          <a:bodyPr/>
          <a:lstStyle/>
          <a:p>
            <a:pPr marL="285750" indent="-285750"/>
            <a:r>
              <a:rPr lang="en-US" sz="1800" b="1" dirty="0"/>
              <a:t>2-Part System</a:t>
            </a:r>
          </a:p>
          <a:p>
            <a:pPr marL="742950" lvl="1" indent="-285750"/>
            <a:r>
              <a:rPr lang="en-US" sz="1400" dirty="0"/>
              <a:t>Vacuum-sealed cartridge that doubles as a disposable plunger-less syringe and storage device containing a Teflon-encapsulated ferrous piston.</a:t>
            </a:r>
          </a:p>
          <a:p>
            <a:pPr marL="742950" lvl="1" indent="-285750"/>
            <a:r>
              <a:rPr lang="en-US" sz="1400" dirty="0"/>
              <a:t>Reusable injector with a movable magnet and a trigger mechanism. Injectors can be custom design for any look. </a:t>
            </a:r>
          </a:p>
          <a:p>
            <a:pPr marL="457200" lvl="1" indent="0">
              <a:buNone/>
            </a:pPr>
            <a:r>
              <a:rPr lang="en-US" sz="900" dirty="0"/>
              <a:t>  </a:t>
            </a:r>
          </a:p>
          <a:p>
            <a:r>
              <a:rPr lang="en-US" sz="1800" b="1" dirty="0"/>
              <a:t>Simple To Use</a:t>
            </a:r>
          </a:p>
          <a:p>
            <a:pPr lvl="1"/>
            <a:r>
              <a:rPr lang="en-US" sz="1400" dirty="0"/>
              <a:t>Cartridge is placed into the reusable injector, where magnetic forces cause the ferrous piston to move when the trigger mechanism is operated</a:t>
            </a:r>
          </a:p>
          <a:p>
            <a:pPr lvl="1"/>
            <a:r>
              <a:rPr lang="en-US" sz="1400" dirty="0"/>
              <a:t>Liquid is expelled or impelled from/into the cartridges through an attached disposable needle.</a:t>
            </a:r>
          </a:p>
          <a:p>
            <a:pPr marL="457200" lvl="1" indent="0">
              <a:buNone/>
            </a:pPr>
            <a:r>
              <a:rPr lang="en-US" sz="900" dirty="0"/>
              <a:t>  </a:t>
            </a:r>
          </a:p>
          <a:p>
            <a:pPr lvl="0"/>
            <a:r>
              <a:rPr lang="en-US" sz="1800" b="1" dirty="0">
                <a:solidFill>
                  <a:srgbClr val="000000"/>
                </a:solidFill>
              </a:rPr>
              <a:t>Game-Changing Engineering</a:t>
            </a:r>
            <a:endParaRPr lang="en-US" sz="1600" b="1" dirty="0">
              <a:solidFill>
                <a:srgbClr val="000000"/>
              </a:solidFill>
            </a:endParaRPr>
          </a:p>
          <a:p>
            <a:pPr lvl="1"/>
            <a:r>
              <a:rPr lang="en-US" sz="1400" dirty="0">
                <a:solidFill>
                  <a:srgbClr val="000000"/>
                </a:solidFill>
              </a:rPr>
              <a:t>Can be vacuum-sealed or nitrogen-filled, stores medication for extended periods of time, can store liquids, suspensions, creams, ointments, and caseous compounds, and operates in both directions,   </a:t>
            </a:r>
            <a:endParaRPr lang="en-US" sz="1400" dirty="0"/>
          </a:p>
        </p:txBody>
      </p:sp>
      <p:sp>
        <p:nvSpPr>
          <p:cNvPr id="4" name="Slide Number Placeholder 3">
            <a:extLst>
              <a:ext uri="{FF2B5EF4-FFF2-40B4-BE49-F238E27FC236}">
                <a16:creationId xmlns:a16="http://schemas.microsoft.com/office/drawing/2014/main" id="{B7C9ECA3-E0B1-47B1-A4B9-DCABFB932B59}"/>
              </a:ext>
            </a:extLst>
          </p:cNvPr>
          <p:cNvSpPr>
            <a:spLocks noGrp="1"/>
          </p:cNvSpPr>
          <p:nvPr>
            <p:ph type="sldNum" sz="quarter" idx="12"/>
          </p:nvPr>
        </p:nvSpPr>
        <p:spPr>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364D61EE-C4FC-4FA6-A6E1-F1491FB857FD}" type="slidenum">
              <a:rPr kumimoji="0" lang="en-US" sz="1200" b="0" i="0" u="none" strike="noStrike" kern="1200" cap="none" spc="0" normalizeH="0" baseline="0" noProof="0" smtClean="0">
                <a:ln>
                  <a:noFill/>
                </a:ln>
                <a:solidFill>
                  <a:schemeClr val="accent3">
                    <a:lumMod val="75000"/>
                  </a:schemeClr>
                </a:solidFill>
                <a:effectLst/>
                <a:uLnTx/>
                <a:uFillTx/>
                <a:latin typeface="+mj-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schemeClr val="accent3">
                  <a:lumMod val="75000"/>
                </a:schemeClr>
              </a:solidFill>
              <a:effectLst/>
              <a:uLnTx/>
              <a:uFillTx/>
              <a:latin typeface="+mj-lt"/>
              <a:ea typeface="+mn-ea"/>
              <a:cs typeface="+mn-cs"/>
            </a:endParaRPr>
          </a:p>
        </p:txBody>
      </p:sp>
      <p:sp>
        <p:nvSpPr>
          <p:cNvPr id="5" name="Rectangle 4">
            <a:extLst>
              <a:ext uri="{FF2B5EF4-FFF2-40B4-BE49-F238E27FC236}">
                <a16:creationId xmlns:a16="http://schemas.microsoft.com/office/drawing/2014/main" id="{CE9857BA-EDFA-4811-B6F8-CC698BA04328}"/>
              </a:ext>
            </a:extLst>
          </p:cNvPr>
          <p:cNvSpPr/>
          <p:nvPr/>
        </p:nvSpPr>
        <p:spPr>
          <a:xfrm>
            <a:off x="838200" y="1164566"/>
            <a:ext cx="10515600" cy="353149"/>
          </a:xfrm>
          <a:prstGeom prst="rect">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The Patent</a:t>
            </a:r>
            <a:r>
              <a:rPr lang="en-US" dirty="0">
                <a:solidFill>
                  <a:schemeClr val="bg1"/>
                </a:solidFill>
              </a:rPr>
              <a:t>ed Avicenna Magnetic Injection </a:t>
            </a:r>
            <a:r>
              <a:rPr lang="en-US" dirty="0"/>
              <a:t>Storage</a:t>
            </a:r>
            <a:r>
              <a:rPr lang="en-US" dirty="0">
                <a:solidFill>
                  <a:schemeClr val="bg1"/>
                </a:solidFill>
              </a:rPr>
              <a:t> Technology (MIST™) </a:t>
            </a:r>
          </a:p>
        </p:txBody>
      </p:sp>
      <p:cxnSp>
        <p:nvCxnSpPr>
          <p:cNvPr id="17" name="Straight Connector 16">
            <a:extLst>
              <a:ext uri="{FF2B5EF4-FFF2-40B4-BE49-F238E27FC236}">
                <a16:creationId xmlns:a16="http://schemas.microsoft.com/office/drawing/2014/main" id="{E7DB8011-2936-442F-93A3-B91FE8D63B67}"/>
              </a:ext>
            </a:extLst>
          </p:cNvPr>
          <p:cNvCxnSpPr/>
          <p:nvPr/>
        </p:nvCxnSpPr>
        <p:spPr>
          <a:xfrm>
            <a:off x="838200" y="1164566"/>
            <a:ext cx="105156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23" name="Picture 22" descr="A picture containing writing implement, stationary&#10;&#10;Description automatically generated">
            <a:extLst>
              <a:ext uri="{FF2B5EF4-FFF2-40B4-BE49-F238E27FC236}">
                <a16:creationId xmlns:a16="http://schemas.microsoft.com/office/drawing/2014/main" id="{0C482F54-DC2B-42CA-A995-BA99F021FF3E}"/>
              </a:ext>
            </a:extLst>
          </p:cNvPr>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l="26092" t="28888" r="22538" b="41571"/>
          <a:stretch/>
        </p:blipFill>
        <p:spPr>
          <a:xfrm>
            <a:off x="8454447" y="1625580"/>
            <a:ext cx="2416011" cy="1037749"/>
          </a:xfrm>
          <a:prstGeom prst="rect">
            <a:avLst/>
          </a:prstGeom>
          <a:ln>
            <a:solidFill>
              <a:schemeClr val="accent3">
                <a:lumMod val="50000"/>
              </a:schemeClr>
            </a:solidFill>
          </a:ln>
          <a:effectLst>
            <a:outerShdw blurRad="63500" sx="102000" sy="102000" algn="ctr" rotWithShape="0">
              <a:prstClr val="black">
                <a:alpha val="40000"/>
              </a:prstClr>
            </a:outerShdw>
          </a:effectLst>
        </p:spPr>
      </p:pic>
      <p:pic>
        <p:nvPicPr>
          <p:cNvPr id="22" name="Picture 21">
            <a:extLst>
              <a:ext uri="{FF2B5EF4-FFF2-40B4-BE49-F238E27FC236}">
                <a16:creationId xmlns:a16="http://schemas.microsoft.com/office/drawing/2014/main" id="{D19790FA-CB03-4107-9DAC-4C13FF6AAA1F}"/>
              </a:ext>
            </a:extLst>
          </p:cNvPr>
          <p:cNvPicPr>
            <a:picLocks noChangeAspect="1"/>
          </p:cNvPicPr>
          <p:nvPr/>
        </p:nvPicPr>
        <p:blipFill rotWithShape="1">
          <a:blip r:embed="rId6">
            <a:extLst>
              <a:ext uri="{BEBA8EAE-BF5A-486C-A8C5-ECC9F3942E4B}">
                <a14:imgProps xmlns:a14="http://schemas.microsoft.com/office/drawing/2010/main">
                  <a14:imgLayer r:embed="rId7">
                    <a14:imgEffect>
                      <a14:colorTemperature colorTemp="4700"/>
                    </a14:imgEffect>
                  </a14:imgLayer>
                </a14:imgProps>
              </a:ext>
              <a:ext uri="{28A0092B-C50C-407E-A947-70E740481C1C}">
                <a14:useLocalDpi xmlns:a14="http://schemas.microsoft.com/office/drawing/2010/main" val="0"/>
              </a:ext>
            </a:extLst>
          </a:blip>
          <a:srcRect l="36495" t="30881" r="3175" b="930"/>
          <a:stretch/>
        </p:blipFill>
        <p:spPr>
          <a:xfrm>
            <a:off x="8454446" y="2807141"/>
            <a:ext cx="2416011" cy="1629583"/>
          </a:xfrm>
          <a:prstGeom prst="rect">
            <a:avLst/>
          </a:prstGeom>
          <a:ln>
            <a:solidFill>
              <a:schemeClr val="accent3">
                <a:lumMod val="50000"/>
              </a:schemeClr>
            </a:solidFill>
          </a:ln>
          <a:effectLst>
            <a:outerShdw blurRad="63500" sx="102000" sy="102000" algn="ctr" rotWithShape="0">
              <a:prstClr val="black">
                <a:alpha val="40000"/>
              </a:prstClr>
            </a:outerShdw>
          </a:effectLst>
        </p:spPr>
      </p:pic>
      <p:sp>
        <p:nvSpPr>
          <p:cNvPr id="26" name="Rectangle 25">
            <a:extLst>
              <a:ext uri="{FF2B5EF4-FFF2-40B4-BE49-F238E27FC236}">
                <a16:creationId xmlns:a16="http://schemas.microsoft.com/office/drawing/2014/main" id="{EEDFE15F-D465-4327-B9E0-E29AD15CDC31}"/>
              </a:ext>
            </a:extLst>
          </p:cNvPr>
          <p:cNvSpPr/>
          <p:nvPr/>
        </p:nvSpPr>
        <p:spPr>
          <a:xfrm>
            <a:off x="54429" y="6527156"/>
            <a:ext cx="1390637" cy="276999"/>
          </a:xfrm>
          <a:prstGeom prst="rect">
            <a:avLst/>
          </a:prstGeom>
        </p:spPr>
        <p:txBody>
          <a:bodyPr wrap="none">
            <a:spAutoFit/>
          </a:bodyPr>
          <a:lstStyle/>
          <a:p>
            <a:pPr>
              <a:spcBef>
                <a:spcPts val="0"/>
              </a:spcBef>
            </a:pPr>
            <a:r>
              <a:rPr lang="en-US" sz="1200" dirty="0">
                <a:solidFill>
                  <a:srgbClr val="0563C1"/>
                </a:solidFill>
                <a:latin typeface="Arial Narrow" panose="020B0606020202030204" pitchFamily="34" charset="0"/>
                <a:hlinkClick r:id="rId8">
                  <a:extLst>
                    <a:ext uri="{A12FA001-AC4F-418D-AE19-62706E023703}">
                      <ahyp:hlinkClr xmlns:ahyp="http://schemas.microsoft.com/office/drawing/2018/hyperlinkcolor" val="tx"/>
                    </a:ext>
                  </a:extLst>
                </a:hlinkClick>
              </a:rPr>
              <a:t>www.Avicenna-tt.com</a:t>
            </a:r>
            <a:endParaRPr lang="en-US" sz="1200" dirty="0">
              <a:solidFill>
                <a:srgbClr val="0563C1"/>
              </a:solidFill>
              <a:latin typeface="Arial Narrow" panose="020B0606020202030204" pitchFamily="34" charset="0"/>
            </a:endParaRPr>
          </a:p>
        </p:txBody>
      </p:sp>
      <p:pic>
        <p:nvPicPr>
          <p:cNvPr id="7" name="NEW SYRINGE 2">
            <a:hlinkClick r:id="" action="ppaction://media"/>
            <a:extLst>
              <a:ext uri="{FF2B5EF4-FFF2-40B4-BE49-F238E27FC236}">
                <a16:creationId xmlns:a16="http://schemas.microsoft.com/office/drawing/2014/main" id="{5353EF28-EA5A-9E53-4806-87AC8A79041D}"/>
              </a:ext>
            </a:extLst>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7886750" y="4580536"/>
            <a:ext cx="3467049" cy="1303768"/>
          </a:xfrm>
          <a:prstGeom prst="rect">
            <a:avLst/>
          </a:prstGeom>
        </p:spPr>
      </p:pic>
    </p:spTree>
    <p:extLst>
      <p:ext uri="{BB962C8B-B14F-4D97-AF65-F5344CB8AC3E}">
        <p14:creationId xmlns:p14="http://schemas.microsoft.com/office/powerpoint/2010/main" val="134382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00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9D7C9-F967-4622-9D26-BE0C5F0FFAFF}"/>
              </a:ext>
            </a:extLst>
          </p:cNvPr>
          <p:cNvSpPr>
            <a:spLocks noGrp="1"/>
          </p:cNvSpPr>
          <p:nvPr>
            <p:ph type="title"/>
          </p:nvPr>
        </p:nvSpPr>
        <p:spPr/>
        <p:txBody>
          <a:bodyPr/>
          <a:lstStyle/>
          <a:p>
            <a:r>
              <a:rPr lang="en-US" dirty="0"/>
              <a:t>Value Proposition</a:t>
            </a:r>
          </a:p>
        </p:txBody>
      </p:sp>
      <p:sp>
        <p:nvSpPr>
          <p:cNvPr id="4" name="Slide Number Placeholder 3">
            <a:extLst>
              <a:ext uri="{FF2B5EF4-FFF2-40B4-BE49-F238E27FC236}">
                <a16:creationId xmlns:a16="http://schemas.microsoft.com/office/drawing/2014/main" id="{98E1E27F-7442-43D8-9155-AB5F6042D8B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4D61EE-C4FC-4FA6-A6E1-F1491FB857FD}" type="slidenum">
              <a:rPr kumimoji="0" lang="en-US" sz="1200" b="0" i="0" u="none" strike="noStrike" kern="1200" cap="none" spc="0" normalizeH="0" baseline="0" noProof="0" smtClean="0">
                <a:ln>
                  <a:noFill/>
                </a:ln>
                <a:solidFill>
                  <a:schemeClr val="accent3">
                    <a:lumMod val="75000"/>
                  </a:schemeClr>
                </a:solidFill>
                <a:effectLst/>
                <a:uLnTx/>
                <a:uFillTx/>
                <a:latin typeface="+mj-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schemeClr val="accent3">
                  <a:lumMod val="75000"/>
                </a:schemeClr>
              </a:solidFill>
              <a:effectLst/>
              <a:uLnTx/>
              <a:uFillTx/>
              <a:latin typeface="+mj-lt"/>
              <a:ea typeface="+mn-ea"/>
              <a:cs typeface="+mn-cs"/>
            </a:endParaRPr>
          </a:p>
        </p:txBody>
      </p:sp>
      <p:grpSp>
        <p:nvGrpSpPr>
          <p:cNvPr id="5" name="Group 4">
            <a:extLst>
              <a:ext uri="{FF2B5EF4-FFF2-40B4-BE49-F238E27FC236}">
                <a16:creationId xmlns:a16="http://schemas.microsoft.com/office/drawing/2014/main" id="{0761749E-C71D-4A1C-AF51-08696175E6D5}"/>
              </a:ext>
            </a:extLst>
          </p:cNvPr>
          <p:cNvGrpSpPr/>
          <p:nvPr/>
        </p:nvGrpSpPr>
        <p:grpSpPr>
          <a:xfrm>
            <a:off x="4356473" y="1618413"/>
            <a:ext cx="3483864" cy="5017685"/>
            <a:chOff x="4107261" y="1624894"/>
            <a:chExt cx="3483864" cy="5017685"/>
          </a:xfrm>
        </p:grpSpPr>
        <p:sp>
          <p:nvSpPr>
            <p:cNvPr id="10" name="Content Placeholder 2">
              <a:extLst>
                <a:ext uri="{FF2B5EF4-FFF2-40B4-BE49-F238E27FC236}">
                  <a16:creationId xmlns:a16="http://schemas.microsoft.com/office/drawing/2014/main" id="{5B22E0D3-205A-410A-B10C-9F01ECF9BB3D}"/>
                </a:ext>
              </a:extLst>
            </p:cNvPr>
            <p:cNvSpPr txBox="1">
              <a:spLocks/>
            </p:cNvSpPr>
            <p:nvPr/>
          </p:nvSpPr>
          <p:spPr>
            <a:xfrm>
              <a:off x="4107261" y="2061503"/>
              <a:ext cx="3479055" cy="458107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F9F2C"/>
                </a:buClr>
                <a:buFont typeface="Arial" panose="020B0604020202020204" pitchFamily="34" charset="0"/>
                <a:buChar char="•"/>
                <a:defRPr sz="22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Clr>
                  <a:srgbClr val="FF9F2C"/>
                </a:buClr>
                <a:buFont typeface="Arial" panose="020B0604020202020204" pitchFamily="34" charset="0"/>
                <a:buChar char="•"/>
                <a:defRPr sz="20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Clr>
                  <a:srgbClr val="FF9F2C"/>
                </a:buClr>
                <a:buFont typeface="Arial" panose="020B0604020202020204" pitchFamily="34" charset="0"/>
                <a:buChar char="•"/>
                <a:defRPr sz="18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Clr>
                  <a:srgbClr val="FF9F2C"/>
                </a:buClr>
                <a:buFont typeface="Arial" panose="020B0604020202020204" pitchFamily="34" charset="0"/>
                <a:buChar char="•"/>
                <a:defRPr sz="16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Clr>
                  <a:srgbClr val="FF9F2C"/>
                </a:buClr>
                <a:buFont typeface="Arial" panose="020B0604020202020204" pitchFamily="34" charset="0"/>
                <a:buChar char="•"/>
                <a:defRPr sz="16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en-US" sz="1600" dirty="0"/>
                <a:t>Product stability and sterility</a:t>
              </a:r>
            </a:p>
            <a:p>
              <a:pPr lvl="1"/>
              <a:r>
                <a:rPr lang="en-US" sz="1400" dirty="0"/>
                <a:t>Extends stability and shelf life</a:t>
              </a:r>
            </a:p>
            <a:p>
              <a:pPr lvl="1"/>
              <a:r>
                <a:rPr lang="en-US" sz="1400" dirty="0"/>
                <a:t>Improves drug availability</a:t>
              </a:r>
            </a:p>
            <a:p>
              <a:pPr>
                <a:buFont typeface="Wingdings" panose="05000000000000000000" pitchFamily="2" charset="2"/>
                <a:buChar char="ü"/>
              </a:pPr>
              <a:r>
                <a:rPr lang="en-US" sz="1600" dirty="0"/>
                <a:t>Therapeutic potency</a:t>
              </a:r>
            </a:p>
            <a:p>
              <a:pPr>
                <a:buFont typeface="Wingdings" panose="05000000000000000000" pitchFamily="2" charset="2"/>
                <a:buChar char="ü"/>
              </a:pPr>
              <a:r>
                <a:rPr lang="en-US" sz="1600" dirty="0"/>
                <a:t>Syringe filling precision (bubble-free technology)</a:t>
              </a:r>
            </a:p>
            <a:p>
              <a:pPr>
                <a:buFont typeface="Wingdings" panose="05000000000000000000" pitchFamily="2" charset="2"/>
                <a:buChar char="ü"/>
              </a:pPr>
              <a:r>
                <a:rPr lang="en-US" sz="1600" dirty="0"/>
                <a:t>Accuracy of unit dosing, which can positively effect efficacy </a:t>
              </a:r>
              <a:br>
                <a:rPr lang="en-US" sz="1600" dirty="0"/>
              </a:br>
              <a:r>
                <a:rPr lang="en-US" sz="1600" dirty="0"/>
                <a:t>&amp; compliance</a:t>
              </a:r>
            </a:p>
            <a:p>
              <a:pPr>
                <a:buFont typeface="Wingdings" panose="05000000000000000000" pitchFamily="2" charset="2"/>
                <a:buChar char="ü"/>
              </a:pPr>
              <a:r>
                <a:rPr lang="en-US" sz="1600" dirty="0"/>
                <a:t>Storage, handling and shipping</a:t>
              </a:r>
            </a:p>
            <a:p>
              <a:pPr>
                <a:buFont typeface="Wingdings" panose="05000000000000000000" pitchFamily="2" charset="2"/>
                <a:buChar char="ü"/>
              </a:pPr>
              <a:r>
                <a:rPr lang="en-US" sz="1600" dirty="0"/>
                <a:t>Accessibility of new markets</a:t>
              </a:r>
            </a:p>
            <a:p>
              <a:pPr>
                <a:buFont typeface="Wingdings" panose="05000000000000000000" pitchFamily="2" charset="2"/>
                <a:buChar char="ü"/>
              </a:pPr>
              <a:r>
                <a:rPr lang="en-US" sz="1600" dirty="0"/>
                <a:t>Environment</a:t>
              </a:r>
            </a:p>
            <a:p>
              <a:endParaRPr lang="en-US" sz="1600" dirty="0"/>
            </a:p>
          </p:txBody>
        </p:sp>
        <p:sp>
          <p:nvSpPr>
            <p:cNvPr id="11" name="Rectangle: Rounded Corners 10">
              <a:extLst>
                <a:ext uri="{FF2B5EF4-FFF2-40B4-BE49-F238E27FC236}">
                  <a16:creationId xmlns:a16="http://schemas.microsoft.com/office/drawing/2014/main" id="{77A72B48-4260-4AAB-90A5-5FB84B68BDE9}"/>
                </a:ext>
              </a:extLst>
            </p:cNvPr>
            <p:cNvSpPr/>
            <p:nvPr/>
          </p:nvSpPr>
          <p:spPr>
            <a:xfrm>
              <a:off x="4107261" y="1624894"/>
              <a:ext cx="3483864" cy="36576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Improves…</a:t>
              </a:r>
            </a:p>
          </p:txBody>
        </p:sp>
      </p:grpSp>
      <p:grpSp>
        <p:nvGrpSpPr>
          <p:cNvPr id="7" name="Group 6">
            <a:extLst>
              <a:ext uri="{FF2B5EF4-FFF2-40B4-BE49-F238E27FC236}">
                <a16:creationId xmlns:a16="http://schemas.microsoft.com/office/drawing/2014/main" id="{0E16C135-6749-476E-B27E-10CAFCBD216D}"/>
              </a:ext>
            </a:extLst>
          </p:cNvPr>
          <p:cNvGrpSpPr/>
          <p:nvPr/>
        </p:nvGrpSpPr>
        <p:grpSpPr>
          <a:xfrm>
            <a:off x="7884163" y="1618413"/>
            <a:ext cx="3483864" cy="3267687"/>
            <a:chOff x="8114354" y="1591235"/>
            <a:chExt cx="3483864" cy="3267687"/>
          </a:xfrm>
        </p:grpSpPr>
        <p:sp>
          <p:nvSpPr>
            <p:cNvPr id="14" name="Content Placeholder 2">
              <a:extLst>
                <a:ext uri="{FF2B5EF4-FFF2-40B4-BE49-F238E27FC236}">
                  <a16:creationId xmlns:a16="http://schemas.microsoft.com/office/drawing/2014/main" id="{146AF04A-7F1C-4EEE-90CC-2A43DFA5BE7D}"/>
                </a:ext>
              </a:extLst>
            </p:cNvPr>
            <p:cNvSpPr txBox="1">
              <a:spLocks/>
            </p:cNvSpPr>
            <p:nvPr/>
          </p:nvSpPr>
          <p:spPr>
            <a:xfrm>
              <a:off x="8114354" y="2061503"/>
              <a:ext cx="3479055" cy="279741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F9F2C"/>
                </a:buClr>
                <a:buFont typeface="Arial" panose="020B0604020202020204" pitchFamily="34" charset="0"/>
                <a:buChar char="•"/>
                <a:defRPr sz="22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Clr>
                  <a:srgbClr val="FF9F2C"/>
                </a:buClr>
                <a:buFont typeface="Arial" panose="020B0604020202020204" pitchFamily="34" charset="0"/>
                <a:buChar char="•"/>
                <a:defRPr sz="20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Clr>
                  <a:srgbClr val="FF9F2C"/>
                </a:buClr>
                <a:buFont typeface="Arial" panose="020B0604020202020204" pitchFamily="34" charset="0"/>
                <a:buChar char="•"/>
                <a:defRPr sz="18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Clr>
                  <a:srgbClr val="FF9F2C"/>
                </a:buClr>
                <a:buFont typeface="Arial" panose="020B0604020202020204" pitchFamily="34" charset="0"/>
                <a:buChar char="•"/>
                <a:defRPr sz="16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Clr>
                  <a:srgbClr val="FF9F2C"/>
                </a:buClr>
                <a:buFont typeface="Arial" panose="020B0604020202020204" pitchFamily="34" charset="0"/>
                <a:buChar char="•"/>
                <a:defRPr sz="16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en-US" sz="1600" dirty="0"/>
                <a:t>The availability of life-saving medications &amp; vaccines anywhere in the world</a:t>
              </a:r>
            </a:p>
            <a:p>
              <a:pPr>
                <a:buFont typeface="Wingdings" panose="05000000000000000000" pitchFamily="2" charset="2"/>
                <a:buChar char="ü"/>
              </a:pPr>
              <a:r>
                <a:rPr lang="en-US" sz="1600" dirty="0"/>
                <a:t>Profit margins</a:t>
              </a:r>
            </a:p>
            <a:p>
              <a:pPr>
                <a:buFont typeface="Wingdings" panose="05000000000000000000" pitchFamily="2" charset="2"/>
                <a:buChar char="ü"/>
              </a:pPr>
              <a:r>
                <a:rPr lang="en-US" sz="1600" dirty="0"/>
                <a:t>Environmental “friendliness”</a:t>
              </a:r>
            </a:p>
          </p:txBody>
        </p:sp>
        <p:sp>
          <p:nvSpPr>
            <p:cNvPr id="15" name="Rectangle: Rounded Corners 14">
              <a:extLst>
                <a:ext uri="{FF2B5EF4-FFF2-40B4-BE49-F238E27FC236}">
                  <a16:creationId xmlns:a16="http://schemas.microsoft.com/office/drawing/2014/main" id="{CCBC62F8-E635-4575-80C4-92AE703AA9B0}"/>
                </a:ext>
              </a:extLst>
            </p:cNvPr>
            <p:cNvSpPr/>
            <p:nvPr/>
          </p:nvSpPr>
          <p:spPr>
            <a:xfrm>
              <a:off x="8114354" y="1591235"/>
              <a:ext cx="3483864" cy="36576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Increases…</a:t>
              </a:r>
            </a:p>
          </p:txBody>
        </p:sp>
      </p:grpSp>
      <p:sp>
        <p:nvSpPr>
          <p:cNvPr id="16" name="Rectangle 15">
            <a:extLst>
              <a:ext uri="{FF2B5EF4-FFF2-40B4-BE49-F238E27FC236}">
                <a16:creationId xmlns:a16="http://schemas.microsoft.com/office/drawing/2014/main" id="{FFB38CDA-F924-4623-A97E-640E4ABF2947}"/>
              </a:ext>
            </a:extLst>
          </p:cNvPr>
          <p:cNvSpPr/>
          <p:nvPr/>
        </p:nvSpPr>
        <p:spPr>
          <a:xfrm>
            <a:off x="7735330" y="3806482"/>
            <a:ext cx="3873195" cy="2895664"/>
          </a:xfrm>
          <a:prstGeom prst="rect">
            <a:avLst/>
          </a:prstGeom>
          <a:solidFill>
            <a:srgbClr val="F9F4ED"/>
          </a:solidFill>
        </p:spPr>
        <p:txBody>
          <a:bodyPr wrap="square">
            <a:spAutoFit/>
          </a:bodyPr>
          <a:lstStyle/>
          <a:p>
            <a:pPr>
              <a:lnSpc>
                <a:spcPts val="2200"/>
              </a:lnSpc>
            </a:pPr>
            <a:r>
              <a:rPr lang="en-US" b="1" i="1" dirty="0">
                <a:solidFill>
                  <a:schemeClr val="accent1"/>
                </a:solidFill>
              </a:rPr>
              <a:t>MIST™ increases drug stability, therefore driving down the cost of manufacturing, increasing profit margins, eliminating or reducing cold storage requirements, expanding distribution capabilities to patients in remote areas and reducing environmental waste impact.</a:t>
            </a:r>
          </a:p>
        </p:txBody>
      </p:sp>
      <p:sp>
        <p:nvSpPr>
          <p:cNvPr id="12" name="Rectangle 11">
            <a:extLst>
              <a:ext uri="{FF2B5EF4-FFF2-40B4-BE49-F238E27FC236}">
                <a16:creationId xmlns:a16="http://schemas.microsoft.com/office/drawing/2014/main" id="{95D901E6-834B-4A9F-9907-E50D199D0A3A}"/>
              </a:ext>
            </a:extLst>
          </p:cNvPr>
          <p:cNvSpPr/>
          <p:nvPr/>
        </p:nvSpPr>
        <p:spPr>
          <a:xfrm>
            <a:off x="780120" y="1138067"/>
            <a:ext cx="4976245" cy="400110"/>
          </a:xfrm>
          <a:prstGeom prst="rect">
            <a:avLst/>
          </a:prstGeom>
        </p:spPr>
        <p:txBody>
          <a:bodyPr wrap="square">
            <a:spAutoFit/>
          </a:bodyPr>
          <a:lstStyle/>
          <a:p>
            <a:r>
              <a:rPr lang="en-US" sz="2000" i="1" dirty="0">
                <a:solidFill>
                  <a:schemeClr val="accent1"/>
                </a:solidFill>
              </a:rPr>
              <a:t>Versus existing pre-filled syringe formats</a:t>
            </a:r>
            <a:endParaRPr lang="en-US" i="1" dirty="0">
              <a:solidFill>
                <a:schemeClr val="accent1"/>
              </a:solidFill>
            </a:endParaRPr>
          </a:p>
        </p:txBody>
      </p:sp>
      <p:grpSp>
        <p:nvGrpSpPr>
          <p:cNvPr id="3" name="Group 2">
            <a:extLst>
              <a:ext uri="{FF2B5EF4-FFF2-40B4-BE49-F238E27FC236}">
                <a16:creationId xmlns:a16="http://schemas.microsoft.com/office/drawing/2014/main" id="{6A2AF66E-81FC-4960-BBF9-0D64CD5D4469}"/>
              </a:ext>
            </a:extLst>
          </p:cNvPr>
          <p:cNvGrpSpPr/>
          <p:nvPr/>
        </p:nvGrpSpPr>
        <p:grpSpPr>
          <a:xfrm>
            <a:off x="828784" y="1618412"/>
            <a:ext cx="3483864" cy="4747551"/>
            <a:chOff x="100168" y="1653249"/>
            <a:chExt cx="3483864" cy="4538544"/>
          </a:xfrm>
        </p:grpSpPr>
        <p:sp>
          <p:nvSpPr>
            <p:cNvPr id="21" name="Content Placeholder 2">
              <a:extLst>
                <a:ext uri="{FF2B5EF4-FFF2-40B4-BE49-F238E27FC236}">
                  <a16:creationId xmlns:a16="http://schemas.microsoft.com/office/drawing/2014/main" id="{0FA06856-ED88-4C89-B0C2-257394C31177}"/>
                </a:ext>
              </a:extLst>
            </p:cNvPr>
            <p:cNvSpPr txBox="1">
              <a:spLocks/>
            </p:cNvSpPr>
            <p:nvPr/>
          </p:nvSpPr>
          <p:spPr>
            <a:xfrm>
              <a:off x="100168" y="2061503"/>
              <a:ext cx="3479055" cy="413029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F9F2C"/>
                </a:buClr>
                <a:buFont typeface="Arial" panose="020B0604020202020204" pitchFamily="34" charset="0"/>
                <a:buChar char="•"/>
                <a:defRPr sz="22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Clr>
                  <a:srgbClr val="FF9F2C"/>
                </a:buClr>
                <a:buFont typeface="Arial" panose="020B0604020202020204" pitchFamily="34" charset="0"/>
                <a:buChar char="•"/>
                <a:defRPr sz="20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Clr>
                  <a:srgbClr val="FF9F2C"/>
                </a:buClr>
                <a:buFont typeface="Arial" panose="020B0604020202020204" pitchFamily="34" charset="0"/>
                <a:buChar char="•"/>
                <a:defRPr sz="18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Clr>
                  <a:srgbClr val="FF9F2C"/>
                </a:buClr>
                <a:buFont typeface="Arial" panose="020B0604020202020204" pitchFamily="34" charset="0"/>
                <a:buChar char="•"/>
                <a:defRPr sz="16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Clr>
                  <a:srgbClr val="FF9F2C"/>
                </a:buClr>
                <a:buFont typeface="Arial" panose="020B0604020202020204" pitchFamily="34" charset="0"/>
                <a:buChar char="•"/>
                <a:defRPr sz="16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en-US" sz="1600" dirty="0"/>
                <a:t>Cost of manufacturing, filling, shipping, handling, packaging and cold storage</a:t>
              </a:r>
            </a:p>
            <a:p>
              <a:pPr>
                <a:buFont typeface="Wingdings" panose="05000000000000000000" pitchFamily="2" charset="2"/>
                <a:buChar char="ü"/>
              </a:pPr>
              <a:r>
                <a:rPr lang="en-US" sz="1600" dirty="0"/>
                <a:t>Packaging footprint size*</a:t>
              </a:r>
            </a:p>
            <a:p>
              <a:pPr lvl="1"/>
              <a:r>
                <a:rPr lang="en-US" sz="1400" dirty="0"/>
                <a:t>Even greater reduction when compared to existing syringe/vial/ampoule formats</a:t>
              </a:r>
            </a:p>
            <a:p>
              <a:pPr>
                <a:buFont typeface="Wingdings" panose="05000000000000000000" pitchFamily="2" charset="2"/>
                <a:buChar char="ü"/>
              </a:pPr>
              <a:r>
                <a:rPr lang="en-US" sz="1600" dirty="0"/>
                <a:t>Shipping restraints imposed by cold storage and breakable materials requirements</a:t>
              </a:r>
            </a:p>
            <a:p>
              <a:pPr>
                <a:buFont typeface="Wingdings" panose="05000000000000000000" pitchFamily="2" charset="2"/>
                <a:buChar char="ü"/>
              </a:pPr>
              <a:r>
                <a:rPr lang="en-US" sz="1600" dirty="0"/>
                <a:t>Leachable &amp; extractable contaminants (minimized </a:t>
              </a:r>
              <a:br>
                <a:rPr lang="en-US" sz="1600" dirty="0"/>
              </a:br>
              <a:r>
                <a:rPr lang="en-US" sz="1600" dirty="0"/>
                <a:t>or eliminated)</a:t>
              </a:r>
            </a:p>
            <a:p>
              <a:pPr lvl="1"/>
              <a:r>
                <a:rPr lang="en-US" sz="1400" dirty="0"/>
                <a:t>Decreases possibility of </a:t>
              </a:r>
              <a:br>
                <a:rPr lang="en-US" sz="1400" dirty="0"/>
              </a:br>
              <a:r>
                <a:rPr lang="en-US" sz="1400" dirty="0"/>
                <a:t>cross-contamination</a:t>
              </a:r>
              <a:endParaRPr lang="en-US" sz="1600" dirty="0"/>
            </a:p>
            <a:p>
              <a:pPr>
                <a:buFont typeface="Wingdings" panose="05000000000000000000" pitchFamily="2" charset="2"/>
                <a:buChar char="ü"/>
              </a:pPr>
              <a:r>
                <a:rPr lang="en-US" sz="1600" dirty="0"/>
                <a:t>Disposable components </a:t>
              </a:r>
              <a:br>
                <a:rPr lang="en-US" sz="1600" dirty="0"/>
              </a:br>
              <a:r>
                <a:rPr lang="en-US" sz="1600" dirty="0"/>
                <a:t>(“greener technology”)</a:t>
              </a:r>
            </a:p>
          </p:txBody>
        </p:sp>
        <p:sp>
          <p:nvSpPr>
            <p:cNvPr id="22" name="Rectangle: Rounded Corners 21">
              <a:extLst>
                <a:ext uri="{FF2B5EF4-FFF2-40B4-BE49-F238E27FC236}">
                  <a16:creationId xmlns:a16="http://schemas.microsoft.com/office/drawing/2014/main" id="{DDB58972-9628-4E0E-BD57-A9A10A7F06FD}"/>
                </a:ext>
              </a:extLst>
            </p:cNvPr>
            <p:cNvSpPr/>
            <p:nvPr/>
          </p:nvSpPr>
          <p:spPr>
            <a:xfrm>
              <a:off x="100168" y="1653249"/>
              <a:ext cx="3483864" cy="36576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Substantially Reduces…</a:t>
              </a:r>
            </a:p>
          </p:txBody>
        </p:sp>
      </p:grpSp>
      <p:sp>
        <p:nvSpPr>
          <p:cNvPr id="18" name="Rectangle 17">
            <a:extLst>
              <a:ext uri="{FF2B5EF4-FFF2-40B4-BE49-F238E27FC236}">
                <a16:creationId xmlns:a16="http://schemas.microsoft.com/office/drawing/2014/main" id="{DB8DC669-C26B-43A1-9140-298F1281CEE7}"/>
              </a:ext>
            </a:extLst>
          </p:cNvPr>
          <p:cNvSpPr/>
          <p:nvPr/>
        </p:nvSpPr>
        <p:spPr>
          <a:xfrm>
            <a:off x="54429" y="6385152"/>
            <a:ext cx="2359941" cy="215444"/>
          </a:xfrm>
          <a:prstGeom prst="rect">
            <a:avLst/>
          </a:prstGeom>
        </p:spPr>
        <p:txBody>
          <a:bodyPr wrap="none">
            <a:spAutoFit/>
          </a:bodyPr>
          <a:lstStyle/>
          <a:p>
            <a:r>
              <a:rPr lang="en-US" sz="800" dirty="0">
                <a:solidFill>
                  <a:schemeClr val="accent4"/>
                </a:solidFill>
              </a:rPr>
              <a:t>*Estimated reduction in packaging: 4-to-10-fold</a:t>
            </a:r>
          </a:p>
        </p:txBody>
      </p:sp>
      <p:sp>
        <p:nvSpPr>
          <p:cNvPr id="20" name="Rectangle 19">
            <a:extLst>
              <a:ext uri="{FF2B5EF4-FFF2-40B4-BE49-F238E27FC236}">
                <a16:creationId xmlns:a16="http://schemas.microsoft.com/office/drawing/2014/main" id="{F4F60A32-BDDB-40F7-AD1F-DCABCAD6A182}"/>
              </a:ext>
            </a:extLst>
          </p:cNvPr>
          <p:cNvSpPr/>
          <p:nvPr/>
        </p:nvSpPr>
        <p:spPr>
          <a:xfrm>
            <a:off x="54429" y="6527156"/>
            <a:ext cx="1390637" cy="276999"/>
          </a:xfrm>
          <a:prstGeom prst="rect">
            <a:avLst/>
          </a:prstGeom>
        </p:spPr>
        <p:txBody>
          <a:bodyPr wrap="none">
            <a:spAutoFit/>
          </a:bodyPr>
          <a:lstStyle/>
          <a:p>
            <a:pPr>
              <a:spcBef>
                <a:spcPts val="0"/>
              </a:spcBef>
            </a:pPr>
            <a:r>
              <a:rPr lang="en-US" sz="1200" dirty="0">
                <a:solidFill>
                  <a:srgbClr val="0563C1"/>
                </a:solidFill>
                <a:latin typeface="Arial Narrow" panose="020B0606020202030204" pitchFamily="34" charset="0"/>
                <a:hlinkClick r:id="rId2">
                  <a:extLst>
                    <a:ext uri="{A12FA001-AC4F-418D-AE19-62706E023703}">
                      <ahyp:hlinkClr xmlns:ahyp="http://schemas.microsoft.com/office/drawing/2018/hyperlinkcolor" val="tx"/>
                    </a:ext>
                  </a:extLst>
                </a:hlinkClick>
              </a:rPr>
              <a:t>www.Avicenna-tt.com</a:t>
            </a:r>
            <a:endParaRPr lang="en-US" sz="1200" dirty="0">
              <a:solidFill>
                <a:srgbClr val="0563C1"/>
              </a:solidFill>
              <a:latin typeface="Arial Narrow" panose="020B0606020202030204" pitchFamily="34" charset="0"/>
            </a:endParaRPr>
          </a:p>
        </p:txBody>
      </p:sp>
    </p:spTree>
    <p:extLst>
      <p:ext uri="{BB962C8B-B14F-4D97-AF65-F5344CB8AC3E}">
        <p14:creationId xmlns:p14="http://schemas.microsoft.com/office/powerpoint/2010/main" val="49418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9D7C9-F967-4622-9D26-BE0C5F0FFAFF}"/>
              </a:ext>
            </a:extLst>
          </p:cNvPr>
          <p:cNvSpPr>
            <a:spLocks noGrp="1"/>
          </p:cNvSpPr>
          <p:nvPr>
            <p:ph type="title"/>
          </p:nvPr>
        </p:nvSpPr>
        <p:spPr/>
        <p:txBody>
          <a:bodyPr/>
          <a:lstStyle/>
          <a:p>
            <a:r>
              <a:rPr lang="en-US" dirty="0">
                <a:solidFill>
                  <a:schemeClr val="tx1"/>
                </a:solidFill>
              </a:rPr>
              <a:t>Value Proposition </a:t>
            </a:r>
            <a:r>
              <a:rPr lang="en-US" sz="2800" dirty="0">
                <a:solidFill>
                  <a:schemeClr val="tx1"/>
                </a:solidFill>
              </a:rPr>
              <a:t>(continued)</a:t>
            </a:r>
            <a:endParaRPr lang="en-US" dirty="0">
              <a:solidFill>
                <a:schemeClr val="tx1"/>
              </a:solidFill>
            </a:endParaRPr>
          </a:p>
        </p:txBody>
      </p:sp>
      <p:sp>
        <p:nvSpPr>
          <p:cNvPr id="6" name="Rectangle 5">
            <a:extLst>
              <a:ext uri="{FF2B5EF4-FFF2-40B4-BE49-F238E27FC236}">
                <a16:creationId xmlns:a16="http://schemas.microsoft.com/office/drawing/2014/main" id="{E0FE204C-18A7-4543-BE4C-4C282EEAD56A}"/>
              </a:ext>
            </a:extLst>
          </p:cNvPr>
          <p:cNvSpPr/>
          <p:nvPr/>
        </p:nvSpPr>
        <p:spPr>
          <a:xfrm>
            <a:off x="54429" y="6527156"/>
            <a:ext cx="1390637" cy="276999"/>
          </a:xfrm>
          <a:prstGeom prst="rect">
            <a:avLst/>
          </a:prstGeom>
        </p:spPr>
        <p:txBody>
          <a:bodyPr wrap="none">
            <a:spAutoFit/>
          </a:bodyPr>
          <a:lstStyle/>
          <a:p>
            <a:pPr>
              <a:spcBef>
                <a:spcPts val="0"/>
              </a:spcBef>
            </a:pPr>
            <a:r>
              <a:rPr lang="en-US" sz="1200" dirty="0">
                <a:solidFill>
                  <a:srgbClr val="0563C1"/>
                </a:solidFill>
                <a:latin typeface="Arial Narrow" panose="020B0606020202030204" pitchFamily="34" charset="0"/>
                <a:hlinkClick r:id="rId2">
                  <a:extLst>
                    <a:ext uri="{A12FA001-AC4F-418D-AE19-62706E023703}">
                      <ahyp:hlinkClr xmlns:ahyp="http://schemas.microsoft.com/office/drawing/2018/hyperlinkcolor" val="tx"/>
                    </a:ext>
                  </a:extLst>
                </a:hlinkClick>
              </a:rPr>
              <a:t>www.Avicenna-tt.com</a:t>
            </a:r>
            <a:endParaRPr lang="en-US" sz="1200" dirty="0">
              <a:solidFill>
                <a:srgbClr val="0563C1"/>
              </a:solidFill>
              <a:latin typeface="Arial Narrow" panose="020B0606020202030204" pitchFamily="34" charset="0"/>
            </a:endParaRPr>
          </a:p>
        </p:txBody>
      </p:sp>
      <p:sp>
        <p:nvSpPr>
          <p:cNvPr id="7" name="Slide Number Placeholder 3">
            <a:extLst>
              <a:ext uri="{FF2B5EF4-FFF2-40B4-BE49-F238E27FC236}">
                <a16:creationId xmlns:a16="http://schemas.microsoft.com/office/drawing/2014/main" id="{427DFA1E-156B-4777-BD62-D748B89687D7}"/>
              </a:ext>
            </a:extLst>
          </p:cNvPr>
          <p:cNvSpPr>
            <a:spLocks noGrp="1"/>
          </p:cNvSpPr>
          <p:nvPr>
            <p:ph type="sldNum" sz="quarter" idx="12"/>
          </p:nvPr>
        </p:nvSpPr>
        <p:spPr>
          <a:xfrm>
            <a:off x="11608525" y="6482575"/>
            <a:ext cx="483307" cy="365125"/>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364D61EE-C4FC-4FA6-A6E1-F1491FB857FD}" type="slidenum">
              <a:rPr kumimoji="0" lang="en-US" sz="1200" b="0" i="0" u="none" strike="noStrike" kern="1200" cap="none" spc="0" normalizeH="0" baseline="0" noProof="0" smtClean="0">
                <a:ln>
                  <a:noFill/>
                </a:ln>
                <a:solidFill>
                  <a:schemeClr val="accent3">
                    <a:lumMod val="75000"/>
                  </a:schemeClr>
                </a:solidFill>
                <a:effectLst/>
                <a:uLnTx/>
                <a:uFillTx/>
                <a:latin typeface="+mj-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schemeClr val="accent3">
                  <a:lumMod val="75000"/>
                </a:schemeClr>
              </a:solidFill>
              <a:effectLst/>
              <a:uLnTx/>
              <a:uFillTx/>
              <a:latin typeface="+mj-lt"/>
              <a:ea typeface="+mn-ea"/>
              <a:cs typeface="+mn-cs"/>
            </a:endParaRPr>
          </a:p>
        </p:txBody>
      </p:sp>
      <p:graphicFrame>
        <p:nvGraphicFramePr>
          <p:cNvPr id="8" name="Chart 7">
            <a:extLst>
              <a:ext uri="{FF2B5EF4-FFF2-40B4-BE49-F238E27FC236}">
                <a16:creationId xmlns:a16="http://schemas.microsoft.com/office/drawing/2014/main" id="{0128891F-98A5-864F-8C5A-3B02979D543D}"/>
              </a:ext>
            </a:extLst>
          </p:cNvPr>
          <p:cNvGraphicFramePr>
            <a:graphicFrameLocks/>
          </p:cNvGraphicFramePr>
          <p:nvPr>
            <p:extLst>
              <p:ext uri="{D42A27DB-BD31-4B8C-83A1-F6EECF244321}">
                <p14:modId xmlns:p14="http://schemas.microsoft.com/office/powerpoint/2010/main" val="496739925"/>
              </p:ext>
            </p:extLst>
          </p:nvPr>
        </p:nvGraphicFramePr>
        <p:xfrm>
          <a:off x="4997450" y="1316966"/>
          <a:ext cx="6096000" cy="4740934"/>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81D01884-DF0B-1D46-9A2D-6DC4AFF78E81}"/>
              </a:ext>
            </a:extLst>
          </p:cNvPr>
          <p:cNvSpPr txBox="1"/>
          <p:nvPr/>
        </p:nvSpPr>
        <p:spPr>
          <a:xfrm>
            <a:off x="533400" y="4133850"/>
            <a:ext cx="4210050" cy="369332"/>
          </a:xfrm>
          <a:prstGeom prst="rect">
            <a:avLst/>
          </a:prstGeom>
          <a:noFill/>
          <a:ln>
            <a:noFill/>
          </a:ln>
        </p:spPr>
        <p:txBody>
          <a:bodyPr wrap="square" rtlCol="0">
            <a:spAutoFit/>
          </a:bodyPr>
          <a:lstStyle/>
          <a:p>
            <a:r>
              <a:rPr lang="en-US" dirty="0"/>
              <a:t>Current “Plunger-Barrel” System </a:t>
            </a:r>
          </a:p>
        </p:txBody>
      </p:sp>
      <p:cxnSp>
        <p:nvCxnSpPr>
          <p:cNvPr id="10" name="Straight Connector 9">
            <a:extLst>
              <a:ext uri="{FF2B5EF4-FFF2-40B4-BE49-F238E27FC236}">
                <a16:creationId xmlns:a16="http://schemas.microsoft.com/office/drawing/2014/main" id="{2BD0E864-58A3-6647-875F-9DF27EB2E0E5}"/>
              </a:ext>
            </a:extLst>
          </p:cNvPr>
          <p:cNvCxnSpPr/>
          <p:nvPr/>
        </p:nvCxnSpPr>
        <p:spPr>
          <a:xfrm>
            <a:off x="3943350" y="4334649"/>
            <a:ext cx="552450" cy="0"/>
          </a:xfrm>
          <a:prstGeom prst="line">
            <a:avLst/>
          </a:prstGeom>
          <a:ln w="63500">
            <a:solidFill>
              <a:srgbClr val="0563C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6BBB646-137F-B14A-8064-D9765F3B3978}"/>
              </a:ext>
            </a:extLst>
          </p:cNvPr>
          <p:cNvSpPr txBox="1"/>
          <p:nvPr/>
        </p:nvSpPr>
        <p:spPr>
          <a:xfrm>
            <a:off x="533400" y="4457700"/>
            <a:ext cx="4210050" cy="369332"/>
          </a:xfrm>
          <a:prstGeom prst="rect">
            <a:avLst/>
          </a:prstGeom>
          <a:noFill/>
          <a:ln>
            <a:noFill/>
          </a:ln>
        </p:spPr>
        <p:txBody>
          <a:bodyPr wrap="square" rtlCol="0">
            <a:spAutoFit/>
          </a:bodyPr>
          <a:lstStyle/>
          <a:p>
            <a:r>
              <a:rPr lang="en-US" dirty="0"/>
              <a:t>Avicenna MIST™ System </a:t>
            </a:r>
          </a:p>
        </p:txBody>
      </p:sp>
      <p:cxnSp>
        <p:nvCxnSpPr>
          <p:cNvPr id="12" name="Straight Connector 11">
            <a:extLst>
              <a:ext uri="{FF2B5EF4-FFF2-40B4-BE49-F238E27FC236}">
                <a16:creationId xmlns:a16="http://schemas.microsoft.com/office/drawing/2014/main" id="{6BDD92B2-A152-B047-B431-7E21A2C1BEA2}"/>
              </a:ext>
            </a:extLst>
          </p:cNvPr>
          <p:cNvCxnSpPr/>
          <p:nvPr/>
        </p:nvCxnSpPr>
        <p:spPr>
          <a:xfrm>
            <a:off x="3943350" y="4639449"/>
            <a:ext cx="552450" cy="0"/>
          </a:xfrm>
          <a:prstGeom prst="line">
            <a:avLst/>
          </a:prstGeom>
          <a:ln w="635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4DA9DA03-F11E-6B4C-B588-530DD35A587E}"/>
              </a:ext>
            </a:extLst>
          </p:cNvPr>
          <p:cNvSpPr txBox="1"/>
          <p:nvPr/>
        </p:nvSpPr>
        <p:spPr>
          <a:xfrm>
            <a:off x="590550" y="2171700"/>
            <a:ext cx="4210050" cy="1446550"/>
          </a:xfrm>
          <a:prstGeom prst="rect">
            <a:avLst/>
          </a:prstGeom>
          <a:noFill/>
        </p:spPr>
        <p:txBody>
          <a:bodyPr wrap="square" rtlCol="0">
            <a:spAutoFit/>
          </a:bodyPr>
          <a:lstStyle/>
          <a:p>
            <a:pPr algn="ctr"/>
            <a:r>
              <a:rPr lang="en-US" sz="3200" dirty="0"/>
              <a:t>Substantial Profit Margin Opportunity</a:t>
            </a:r>
          </a:p>
          <a:p>
            <a:pPr algn="ctr"/>
            <a:r>
              <a:rPr lang="en-US" sz="2400" dirty="0"/>
              <a:t>~30% reduction in costs</a:t>
            </a:r>
            <a:endParaRPr lang="en-US" sz="2000" dirty="0"/>
          </a:p>
        </p:txBody>
      </p:sp>
    </p:spTree>
    <p:extLst>
      <p:ext uri="{BB962C8B-B14F-4D97-AF65-F5344CB8AC3E}">
        <p14:creationId xmlns:p14="http://schemas.microsoft.com/office/powerpoint/2010/main" val="34196949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EAC54-EFE0-1C47-93D2-03A60416DD32}"/>
              </a:ext>
            </a:extLst>
          </p:cNvPr>
          <p:cNvSpPr>
            <a:spLocks noGrp="1"/>
          </p:cNvSpPr>
          <p:nvPr>
            <p:ph type="title"/>
          </p:nvPr>
        </p:nvSpPr>
        <p:spPr/>
        <p:txBody>
          <a:bodyPr/>
          <a:lstStyle/>
          <a:p>
            <a:r>
              <a:rPr lang="en-US" dirty="0"/>
              <a:t>About the inventor…</a:t>
            </a:r>
          </a:p>
        </p:txBody>
      </p:sp>
      <p:sp>
        <p:nvSpPr>
          <p:cNvPr id="3" name="Content Placeholder 2">
            <a:extLst>
              <a:ext uri="{FF2B5EF4-FFF2-40B4-BE49-F238E27FC236}">
                <a16:creationId xmlns:a16="http://schemas.microsoft.com/office/drawing/2014/main" id="{C88A7A59-0B6B-CD4E-B250-EF77CA2EA0BC}"/>
              </a:ext>
            </a:extLst>
          </p:cNvPr>
          <p:cNvSpPr>
            <a:spLocks noGrp="1"/>
          </p:cNvSpPr>
          <p:nvPr>
            <p:ph idx="1"/>
          </p:nvPr>
        </p:nvSpPr>
        <p:spPr/>
        <p:txBody>
          <a:bodyPr/>
          <a:lstStyle/>
          <a:p>
            <a:pPr marL="0" indent="0">
              <a:buNone/>
            </a:pPr>
            <a:r>
              <a:rPr lang="en-US" sz="2800" dirty="0"/>
              <a:t>Professor Boris Zubry, MS Mechanical Engineering, MBA</a:t>
            </a:r>
          </a:p>
          <a:p>
            <a:r>
              <a:rPr lang="en-US" sz="2400" dirty="0"/>
              <a:t>40 years of food, cosmetic and pharmaceutical industry experience:</a:t>
            </a:r>
          </a:p>
          <a:p>
            <a:pPr lvl="1"/>
            <a:r>
              <a:rPr lang="en-US" sz="2200" dirty="0"/>
              <a:t>Injectable packaging and manufacturing</a:t>
            </a:r>
          </a:p>
          <a:p>
            <a:pPr lvl="1"/>
            <a:r>
              <a:rPr lang="en-US" sz="2200" dirty="0"/>
              <a:t>Engineering</a:t>
            </a:r>
          </a:p>
          <a:p>
            <a:pPr lvl="1"/>
            <a:r>
              <a:rPr lang="en-US" sz="2200" dirty="0"/>
              <a:t>Capital project management</a:t>
            </a:r>
          </a:p>
          <a:p>
            <a:pPr lvl="1"/>
            <a:r>
              <a:rPr lang="en-US" sz="2200" dirty="0"/>
              <a:t>Operations</a:t>
            </a:r>
          </a:p>
          <a:p>
            <a:r>
              <a:rPr lang="en-US" sz="2400" dirty="0"/>
              <a:t> Post-secondary teaching education experience:</a:t>
            </a:r>
          </a:p>
          <a:p>
            <a:pPr lvl="1"/>
            <a:r>
              <a:rPr lang="en-US" sz="2200" dirty="0"/>
              <a:t>Community College of Philadelphia</a:t>
            </a:r>
          </a:p>
          <a:p>
            <a:pPr lvl="1"/>
            <a:r>
              <a:rPr lang="en-US" sz="2200" dirty="0"/>
              <a:t>Rutgers University</a:t>
            </a:r>
          </a:p>
          <a:p>
            <a:pPr lvl="1"/>
            <a:r>
              <a:rPr lang="en-US" sz="2200" dirty="0"/>
              <a:t>Rider University</a:t>
            </a:r>
          </a:p>
          <a:p>
            <a:pPr lvl="1"/>
            <a:r>
              <a:rPr lang="en-US" sz="2200" dirty="0"/>
              <a:t>Rowan University</a:t>
            </a:r>
          </a:p>
          <a:p>
            <a:pPr lvl="1"/>
            <a:endParaRPr lang="en-US" sz="2200" dirty="0"/>
          </a:p>
          <a:p>
            <a:endParaRPr lang="en-US" dirty="0"/>
          </a:p>
        </p:txBody>
      </p:sp>
      <p:sp>
        <p:nvSpPr>
          <p:cNvPr id="4" name="Slide Number Placeholder 3">
            <a:extLst>
              <a:ext uri="{FF2B5EF4-FFF2-40B4-BE49-F238E27FC236}">
                <a16:creationId xmlns:a16="http://schemas.microsoft.com/office/drawing/2014/main" id="{589CC2C0-B8BF-DF41-91B6-C713E6A66B3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4D61EE-C4FC-4FA6-A6E1-F1491FB857FD}" type="slidenum">
              <a:rPr kumimoji="0" lang="en-US" sz="1200" b="0" i="0" u="none" strike="noStrike" kern="1200" cap="none" spc="0" normalizeH="0" baseline="0" noProof="0" smtClean="0">
                <a:ln>
                  <a:noFill/>
                </a:ln>
                <a:solidFill>
                  <a:schemeClr val="accent3">
                    <a:lumMod val="75000"/>
                  </a:schemeClr>
                </a:solidFill>
                <a:effectLst/>
                <a:uLnTx/>
                <a:uFillTx/>
                <a:latin typeface="+mj-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schemeClr val="accent3">
                  <a:lumMod val="75000"/>
                </a:schemeClr>
              </a:solidFill>
              <a:effectLst/>
              <a:uLnTx/>
              <a:uFillTx/>
              <a:latin typeface="+mj-lt"/>
              <a:ea typeface="+mn-ea"/>
              <a:cs typeface="+mn-cs"/>
            </a:endParaRPr>
          </a:p>
        </p:txBody>
      </p:sp>
    </p:spTree>
    <p:extLst>
      <p:ext uri="{BB962C8B-B14F-4D97-AF65-F5344CB8AC3E}">
        <p14:creationId xmlns:p14="http://schemas.microsoft.com/office/powerpoint/2010/main" val="7336773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974BA-1B15-4F4F-B6CC-EC91B99F7D6E}"/>
              </a:ext>
            </a:extLst>
          </p:cNvPr>
          <p:cNvSpPr>
            <a:spLocks noGrp="1"/>
          </p:cNvSpPr>
          <p:nvPr>
            <p:ph type="title"/>
          </p:nvPr>
        </p:nvSpPr>
        <p:spPr/>
        <p:txBody>
          <a:bodyPr>
            <a:normAutofit/>
          </a:bodyPr>
          <a:lstStyle/>
          <a:p>
            <a:r>
              <a:rPr lang="en-US" dirty="0"/>
              <a:t>Our Team</a:t>
            </a:r>
            <a:endParaRPr lang="en-US" sz="5400" dirty="0"/>
          </a:p>
        </p:txBody>
      </p:sp>
      <p:sp>
        <p:nvSpPr>
          <p:cNvPr id="31" name="TextBox 30">
            <a:extLst>
              <a:ext uri="{FF2B5EF4-FFF2-40B4-BE49-F238E27FC236}">
                <a16:creationId xmlns:a16="http://schemas.microsoft.com/office/drawing/2014/main" id="{C6F0C1A2-166A-4239-A6CB-8639B68A90AC}"/>
              </a:ext>
            </a:extLst>
          </p:cNvPr>
          <p:cNvSpPr txBox="1"/>
          <p:nvPr/>
        </p:nvSpPr>
        <p:spPr>
          <a:xfrm>
            <a:off x="5135074" y="1322200"/>
            <a:ext cx="3921576" cy="369332"/>
          </a:xfrm>
          <a:prstGeom prst="rect">
            <a:avLst/>
          </a:prstGeom>
          <a:noFill/>
        </p:spPr>
        <p:txBody>
          <a:bodyPr wrap="square" rtlCol="0">
            <a:spAutoFit/>
          </a:bodyPr>
          <a:lstStyle/>
          <a:p>
            <a:pPr algn="ctr"/>
            <a:r>
              <a:rPr lang="en-US" dirty="0">
                <a:latin typeface="Arial Black" panose="020B0A04020102020204" pitchFamily="34" charset="0"/>
              </a:rPr>
              <a:t>Driven by Robust Engineering</a:t>
            </a:r>
          </a:p>
        </p:txBody>
      </p:sp>
      <p:sp>
        <p:nvSpPr>
          <p:cNvPr id="32" name="TextBox 31">
            <a:extLst>
              <a:ext uri="{FF2B5EF4-FFF2-40B4-BE49-F238E27FC236}">
                <a16:creationId xmlns:a16="http://schemas.microsoft.com/office/drawing/2014/main" id="{410012B1-C52D-4734-917E-5DAD8B4632F6}"/>
              </a:ext>
            </a:extLst>
          </p:cNvPr>
          <p:cNvSpPr txBox="1"/>
          <p:nvPr/>
        </p:nvSpPr>
        <p:spPr>
          <a:xfrm>
            <a:off x="9660811" y="1322200"/>
            <a:ext cx="2219710" cy="369332"/>
          </a:xfrm>
          <a:prstGeom prst="rect">
            <a:avLst/>
          </a:prstGeom>
          <a:noFill/>
        </p:spPr>
        <p:txBody>
          <a:bodyPr wrap="none" rtlCol="0">
            <a:spAutoFit/>
          </a:bodyPr>
          <a:lstStyle/>
          <a:p>
            <a:pPr algn="ctr"/>
            <a:r>
              <a:rPr lang="en-US" dirty="0">
                <a:latin typeface="Arial Black" panose="020B0A04020102020204" pitchFamily="34" charset="0"/>
              </a:rPr>
              <a:t>to POC in 1 year</a:t>
            </a:r>
          </a:p>
        </p:txBody>
      </p:sp>
      <p:sp>
        <p:nvSpPr>
          <p:cNvPr id="33" name="Isosceles Triangle 32">
            <a:extLst>
              <a:ext uri="{FF2B5EF4-FFF2-40B4-BE49-F238E27FC236}">
                <a16:creationId xmlns:a16="http://schemas.microsoft.com/office/drawing/2014/main" id="{198F82F9-B7CF-49D6-87C3-FAF2D653ED53}"/>
              </a:ext>
            </a:extLst>
          </p:cNvPr>
          <p:cNvSpPr/>
          <p:nvPr/>
        </p:nvSpPr>
        <p:spPr>
          <a:xfrm rot="5400000">
            <a:off x="2903860" y="3550941"/>
            <a:ext cx="4837003" cy="461665"/>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33">
            <a:extLst>
              <a:ext uri="{FF2B5EF4-FFF2-40B4-BE49-F238E27FC236}">
                <a16:creationId xmlns:a16="http://schemas.microsoft.com/office/drawing/2014/main" id="{1435E28E-0ED7-4684-AD4A-9CC42E315337}"/>
              </a:ext>
            </a:extLst>
          </p:cNvPr>
          <p:cNvSpPr/>
          <p:nvPr/>
        </p:nvSpPr>
        <p:spPr>
          <a:xfrm rot="5400000">
            <a:off x="6851563" y="3550939"/>
            <a:ext cx="4837004" cy="461665"/>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7CCF939C-67F8-42A1-AAE2-3F64AB5A9F3E}"/>
              </a:ext>
            </a:extLst>
          </p:cNvPr>
          <p:cNvGrpSpPr/>
          <p:nvPr/>
        </p:nvGrpSpPr>
        <p:grpSpPr>
          <a:xfrm>
            <a:off x="1683540" y="1456264"/>
            <a:ext cx="1681613" cy="1627366"/>
            <a:chOff x="94820" y="1293813"/>
            <a:chExt cx="1681613" cy="1627366"/>
          </a:xfrm>
        </p:grpSpPr>
        <p:sp>
          <p:nvSpPr>
            <p:cNvPr id="22" name="TextBox 29">
              <a:extLst>
                <a:ext uri="{FF2B5EF4-FFF2-40B4-BE49-F238E27FC236}">
                  <a16:creationId xmlns:a16="http://schemas.microsoft.com/office/drawing/2014/main" id="{8C5AB4DA-3477-4C9A-9C30-11FF6C29CEA6}"/>
                </a:ext>
              </a:extLst>
            </p:cNvPr>
            <p:cNvSpPr txBox="1">
              <a:spLocks noChangeArrowheads="1"/>
            </p:cNvSpPr>
            <p:nvPr/>
          </p:nvSpPr>
          <p:spPr bwMode="auto">
            <a:xfrm>
              <a:off x="94820" y="2551847"/>
              <a:ext cx="1681613" cy="369332"/>
            </a:xfrm>
            <a:prstGeom prst="rect">
              <a:avLst/>
            </a:prstGeom>
            <a:noFill/>
            <a:ln w="9525">
              <a:noFill/>
              <a:miter lim="800000"/>
              <a:headEnd/>
              <a:tailEnd/>
            </a:ln>
          </p:spPr>
          <p:txBody>
            <a:bodyPr wrap="square">
              <a:spAutoFit/>
            </a:bodyPr>
            <a:lstStyle/>
            <a:p>
              <a:pPr marL="0" marR="0" lvl="0" indent="0" algn="ctr" defTabSz="684213" rtl="0" eaLnBrk="1" fontAlgn="base" latinLnBrk="0" hangingPunct="1">
                <a:lnSpc>
                  <a:spcPct val="100000"/>
                </a:lnSpc>
                <a:spcBef>
                  <a:spcPct val="0"/>
                </a:spcBef>
                <a:spcAft>
                  <a:spcPct val="0"/>
                </a:spcAft>
                <a:buClrTx/>
                <a:buSzTx/>
                <a:buFontTx/>
                <a:buNone/>
                <a:tabLst/>
                <a:defRPr/>
              </a:pPr>
              <a:r>
                <a:rPr kumimoji="0" lang="en-US" altLang="en-US" sz="900" b="0" i="0" u="none" strike="noStrike" kern="1200" cap="none" spc="0" normalizeH="0" baseline="0" noProof="0" dirty="0">
                  <a:ln>
                    <a:noFill/>
                  </a:ln>
                  <a:effectLst/>
                  <a:uLnTx/>
                  <a:uFillTx/>
                  <a:latin typeface="Arial Black" panose="020B0A04020102020204" pitchFamily="34" charset="0"/>
                  <a:cs typeface="Arial" charset="0"/>
                </a:rPr>
                <a:t>Boris Zubry</a:t>
              </a:r>
            </a:p>
            <a:p>
              <a:pPr marL="0" marR="0" lvl="0" indent="0" algn="ctr" defTabSz="684213" rtl="0" eaLnBrk="1" fontAlgn="base" latinLnBrk="0" hangingPunct="1">
                <a:lnSpc>
                  <a:spcPct val="100000"/>
                </a:lnSpc>
                <a:spcBef>
                  <a:spcPct val="0"/>
                </a:spcBef>
                <a:spcAft>
                  <a:spcPct val="0"/>
                </a:spcAft>
                <a:buClrTx/>
                <a:buSzTx/>
                <a:buFontTx/>
                <a:buNone/>
                <a:tabLst/>
                <a:defRPr/>
              </a:pPr>
              <a:r>
                <a:rPr lang="en-US" altLang="en-US" sz="900" dirty="0">
                  <a:latin typeface="Arial" charset="0"/>
                  <a:cs typeface="Arial" charset="0"/>
                </a:rPr>
                <a:t>Inventor &amp; CEO</a:t>
              </a:r>
              <a:endParaRPr kumimoji="0" lang="en-US" altLang="en-US" sz="900" b="0" i="0" u="none" strike="noStrike" kern="1200" cap="none" spc="0" normalizeH="0" baseline="0" noProof="0" dirty="0">
                <a:ln>
                  <a:noFill/>
                </a:ln>
                <a:effectLst/>
                <a:uLnTx/>
                <a:uFillTx/>
                <a:latin typeface="Arial" charset="0"/>
                <a:ea typeface="+mn-ea"/>
                <a:cs typeface="Arial" charset="0"/>
              </a:endParaRPr>
            </a:p>
          </p:txBody>
        </p:sp>
        <p:pic>
          <p:nvPicPr>
            <p:cNvPr id="38" name="Picture 2" descr="Boris Zubry">
              <a:extLst>
                <a:ext uri="{FF2B5EF4-FFF2-40B4-BE49-F238E27FC236}">
                  <a16:creationId xmlns:a16="http://schemas.microsoft.com/office/drawing/2014/main" id="{CFEAA69E-A4CC-4202-88E4-AB4186A6B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013" y="1293813"/>
              <a:ext cx="1201226" cy="1201226"/>
            </a:xfrm>
            <a:prstGeom prst="rect">
              <a:avLst/>
            </a:prstGeom>
            <a:noFill/>
            <a:ln w="57150">
              <a:solidFill>
                <a:schemeClr val="accent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xmlns="">
                  <a:solidFill>
                    <a:srgbClr val="FFFFFF"/>
                  </a:solidFill>
                </a14:hiddenFill>
              </a:ext>
            </a:extLst>
          </p:spPr>
        </p:pic>
      </p:grpSp>
      <p:sp>
        <p:nvSpPr>
          <p:cNvPr id="51" name="Rectangle 50">
            <a:extLst>
              <a:ext uri="{FF2B5EF4-FFF2-40B4-BE49-F238E27FC236}">
                <a16:creationId xmlns:a16="http://schemas.microsoft.com/office/drawing/2014/main" id="{0188E84B-0E5B-4488-89DF-6C5AA0F41DB3}"/>
              </a:ext>
            </a:extLst>
          </p:cNvPr>
          <p:cNvSpPr/>
          <p:nvPr/>
        </p:nvSpPr>
        <p:spPr>
          <a:xfrm>
            <a:off x="9439935" y="5368690"/>
            <a:ext cx="2661462" cy="1077218"/>
          </a:xfrm>
          <a:prstGeom prst="rect">
            <a:avLst/>
          </a:prstGeom>
          <a:solidFill>
            <a:srgbClr val="F9F4ED"/>
          </a:solidFill>
        </p:spPr>
        <p:txBody>
          <a:bodyPr wrap="square">
            <a:spAutoFit/>
          </a:bodyPr>
          <a:lstStyle/>
          <a:p>
            <a:pPr algn="ctr"/>
            <a:r>
              <a:rPr lang="en-US" sz="1600" i="1" u="sng" dirty="0">
                <a:solidFill>
                  <a:srgbClr val="00B050"/>
                </a:solidFill>
              </a:rPr>
              <a:t>Increases</a:t>
            </a:r>
            <a:r>
              <a:rPr lang="en-US" sz="1600" i="1" dirty="0">
                <a:solidFill>
                  <a:schemeClr val="accent1"/>
                </a:solidFill>
              </a:rPr>
              <a:t> accessibility, profit margin potential &amp; </a:t>
            </a:r>
            <a:r>
              <a:rPr lang="en-US" sz="1600" i="1" u="sng" dirty="0">
                <a:solidFill>
                  <a:schemeClr val="accent2"/>
                </a:solidFill>
              </a:rPr>
              <a:t>reduces</a:t>
            </a:r>
            <a:r>
              <a:rPr lang="en-US" sz="1600" i="1" dirty="0">
                <a:solidFill>
                  <a:schemeClr val="accent2"/>
                </a:solidFill>
              </a:rPr>
              <a:t> </a:t>
            </a:r>
            <a:r>
              <a:rPr lang="en-US" sz="1600" i="1" dirty="0">
                <a:solidFill>
                  <a:schemeClr val="accent1"/>
                </a:solidFill>
              </a:rPr>
              <a:t>environmental impact </a:t>
            </a:r>
          </a:p>
        </p:txBody>
      </p:sp>
      <p:sp>
        <p:nvSpPr>
          <p:cNvPr id="6" name="TextBox 5">
            <a:extLst>
              <a:ext uri="{FF2B5EF4-FFF2-40B4-BE49-F238E27FC236}">
                <a16:creationId xmlns:a16="http://schemas.microsoft.com/office/drawing/2014/main" id="{22DC468F-CFDB-44B8-BAB7-1800E241E765}"/>
              </a:ext>
            </a:extLst>
          </p:cNvPr>
          <p:cNvSpPr txBox="1"/>
          <p:nvPr/>
        </p:nvSpPr>
        <p:spPr>
          <a:xfrm>
            <a:off x="5675066" y="2350610"/>
            <a:ext cx="3172527" cy="2862322"/>
          </a:xfrm>
          <a:prstGeom prst="rect">
            <a:avLst/>
          </a:prstGeom>
          <a:noFill/>
        </p:spPr>
        <p:txBody>
          <a:bodyPr wrap="square" rtlCol="0">
            <a:spAutoFit/>
          </a:bodyPr>
          <a:lstStyle/>
          <a:p>
            <a:r>
              <a:rPr lang="en-US" dirty="0"/>
              <a:t>Avicenna Therapeutic Technologies has developed a novel, patent-protected, plungerless Magnetic Injection Storage Technology (MIST™) that addresses many of the challenges and problems associated with other pre-filled syringe and syringe/vial/ampoule formats.</a:t>
            </a:r>
          </a:p>
        </p:txBody>
      </p:sp>
      <p:grpSp>
        <p:nvGrpSpPr>
          <p:cNvPr id="4" name="Group 3">
            <a:extLst>
              <a:ext uri="{FF2B5EF4-FFF2-40B4-BE49-F238E27FC236}">
                <a16:creationId xmlns:a16="http://schemas.microsoft.com/office/drawing/2014/main" id="{013D7287-D2F5-4454-836E-7EAFDA5CF795}"/>
              </a:ext>
            </a:extLst>
          </p:cNvPr>
          <p:cNvGrpSpPr/>
          <p:nvPr/>
        </p:nvGrpSpPr>
        <p:grpSpPr>
          <a:xfrm>
            <a:off x="9560887" y="2492112"/>
            <a:ext cx="2419558" cy="1787095"/>
            <a:chOff x="9603458" y="2492112"/>
            <a:chExt cx="2419558" cy="1787095"/>
          </a:xfrm>
        </p:grpSpPr>
        <p:pic>
          <p:nvPicPr>
            <p:cNvPr id="28" name="Picture 27" descr="A picture containing writing implement, stationary&#10;&#10;Description automatically generated">
              <a:extLst>
                <a:ext uri="{FF2B5EF4-FFF2-40B4-BE49-F238E27FC236}">
                  <a16:creationId xmlns:a16="http://schemas.microsoft.com/office/drawing/2014/main" id="{4234B5E0-5574-49EB-9903-BF901ACD6D51}"/>
                </a:ext>
              </a:extLst>
            </p:cNvPr>
            <p:cNvPicPr>
              <a:picLocks noChangeAspect="1"/>
            </p:cNvPicPr>
            <p:nvPr/>
          </p:nvPicPr>
          <p:blipFill rotWithShape="1">
            <a:blip r:embed="rId3">
              <a:extLst>
                <a:ext uri="{BEBA8EAE-BF5A-486C-A8C5-ECC9F3942E4B}">
                  <a14:imgProps xmlns:a14="http://schemas.microsoft.com/office/drawing/2010/main">
                    <a14:imgLayer r:embed="rId4">
                      <a14:imgEffect>
                        <a14:colorTemperature colorTemp="11200"/>
                      </a14:imgEffect>
                    </a14:imgLayer>
                  </a14:imgProps>
                </a:ext>
                <a:ext uri="{28A0092B-C50C-407E-A947-70E740481C1C}">
                  <a14:useLocalDpi xmlns:a14="http://schemas.microsoft.com/office/drawing/2010/main" val="0"/>
                </a:ext>
              </a:extLst>
            </a:blip>
            <a:srcRect l="26092" t="28888" r="22538" b="41571"/>
            <a:stretch/>
          </p:blipFill>
          <p:spPr>
            <a:xfrm>
              <a:off x="9603458" y="2492112"/>
              <a:ext cx="1729524" cy="742882"/>
            </a:xfrm>
            <a:prstGeom prst="rect">
              <a:avLst/>
            </a:prstGeom>
            <a:ln>
              <a:solidFill>
                <a:schemeClr val="accent3">
                  <a:lumMod val="50000"/>
                </a:schemeClr>
              </a:solidFill>
            </a:ln>
            <a:effectLst>
              <a:outerShdw blurRad="63500" sx="102000" sy="102000" algn="ctr" rotWithShape="0">
                <a:prstClr val="black">
                  <a:alpha val="40000"/>
                </a:prstClr>
              </a:outerShdw>
            </a:effectLst>
          </p:spPr>
        </p:pic>
        <p:pic>
          <p:nvPicPr>
            <p:cNvPr id="29" name="Picture 28">
              <a:extLst>
                <a:ext uri="{FF2B5EF4-FFF2-40B4-BE49-F238E27FC236}">
                  <a16:creationId xmlns:a16="http://schemas.microsoft.com/office/drawing/2014/main" id="{E1D7CF7F-1929-46AA-914C-E6D093C7DDF1}"/>
                </a:ext>
              </a:extLst>
            </p:cNvPr>
            <p:cNvPicPr>
              <a:picLocks noChangeAspect="1"/>
            </p:cNvPicPr>
            <p:nvPr/>
          </p:nvPicPr>
          <p:blipFill rotWithShape="1">
            <a:blip r:embed="rId5">
              <a:extLst>
                <a:ext uri="{BEBA8EAE-BF5A-486C-A8C5-ECC9F3942E4B}">
                  <a14:imgProps xmlns:a14="http://schemas.microsoft.com/office/drawing/2010/main">
                    <a14:imgLayer r:embed="rId6">
                      <a14:imgEffect>
                        <a14:colorTemperature colorTemp="4700"/>
                      </a14:imgEffect>
                    </a14:imgLayer>
                  </a14:imgProps>
                </a:ext>
                <a:ext uri="{28A0092B-C50C-407E-A947-70E740481C1C}">
                  <a14:useLocalDpi xmlns:a14="http://schemas.microsoft.com/office/drawing/2010/main" val="0"/>
                </a:ext>
              </a:extLst>
            </a:blip>
            <a:srcRect l="36495" t="30881" r="3175" b="930"/>
            <a:stretch/>
          </p:blipFill>
          <p:spPr>
            <a:xfrm>
              <a:off x="10516950" y="3083630"/>
              <a:ext cx="1506066" cy="1195577"/>
            </a:xfrm>
            <a:prstGeom prst="rect">
              <a:avLst/>
            </a:prstGeom>
            <a:ln>
              <a:solidFill>
                <a:schemeClr val="accent3">
                  <a:lumMod val="50000"/>
                </a:schemeClr>
              </a:solidFill>
            </a:ln>
            <a:effectLst>
              <a:outerShdw blurRad="63500" sx="102000" sy="102000" algn="ctr" rotWithShape="0">
                <a:prstClr val="black">
                  <a:alpha val="40000"/>
                </a:prstClr>
              </a:outerShdw>
            </a:effectLst>
          </p:spPr>
        </p:pic>
      </p:grpSp>
      <p:grpSp>
        <p:nvGrpSpPr>
          <p:cNvPr id="12" name="Group 11">
            <a:extLst>
              <a:ext uri="{FF2B5EF4-FFF2-40B4-BE49-F238E27FC236}">
                <a16:creationId xmlns:a16="http://schemas.microsoft.com/office/drawing/2014/main" id="{D7A456E2-7DA4-4213-9961-735BA8B04D01}"/>
              </a:ext>
            </a:extLst>
          </p:cNvPr>
          <p:cNvGrpSpPr/>
          <p:nvPr/>
        </p:nvGrpSpPr>
        <p:grpSpPr>
          <a:xfrm>
            <a:off x="749747" y="3092426"/>
            <a:ext cx="1883326" cy="1813773"/>
            <a:chOff x="1733537" y="3088308"/>
            <a:chExt cx="1883326" cy="1813773"/>
          </a:xfrm>
        </p:grpSpPr>
        <p:sp>
          <p:nvSpPr>
            <p:cNvPr id="27" name="TextBox 3">
              <a:extLst>
                <a:ext uri="{FF2B5EF4-FFF2-40B4-BE49-F238E27FC236}">
                  <a16:creationId xmlns:a16="http://schemas.microsoft.com/office/drawing/2014/main" id="{82235BA4-94F8-47A2-B582-8F7E5016ADC1}"/>
                </a:ext>
              </a:extLst>
            </p:cNvPr>
            <p:cNvSpPr txBox="1">
              <a:spLocks noChangeArrowheads="1"/>
            </p:cNvSpPr>
            <p:nvPr/>
          </p:nvSpPr>
          <p:spPr bwMode="auto">
            <a:xfrm>
              <a:off x="1733537" y="4363472"/>
              <a:ext cx="1883326" cy="538609"/>
            </a:xfrm>
            <a:prstGeom prst="rect">
              <a:avLst/>
            </a:prstGeom>
            <a:noFill/>
            <a:ln w="9525">
              <a:noFill/>
              <a:miter lim="800000"/>
              <a:headEnd/>
              <a:tailEnd/>
            </a:ln>
          </p:spPr>
          <p:txBody>
            <a:bodyPr wrap="square">
              <a:spAutoFit/>
            </a:bodyPr>
            <a:lstStyle/>
            <a:p>
              <a:pPr lvl="0" algn="ctr" defTabSz="684213" fontAlgn="base">
                <a:spcBef>
                  <a:spcPct val="0"/>
                </a:spcBef>
                <a:spcAft>
                  <a:spcPct val="0"/>
                </a:spcAft>
                <a:defRPr/>
              </a:pPr>
              <a:r>
                <a:rPr lang="en-US" altLang="en-US" sz="900" dirty="0" err="1">
                  <a:latin typeface="Arial Black" panose="020B0A04020102020204" pitchFamily="34" charset="0"/>
                  <a:cs typeface="Arial" charset="0"/>
                </a:rPr>
                <a:t>Liviu</a:t>
              </a:r>
              <a:r>
                <a:rPr lang="en-US" altLang="en-US" sz="900" dirty="0">
                  <a:latin typeface="Arial Black" panose="020B0A04020102020204" pitchFamily="34" charset="0"/>
                  <a:cs typeface="Arial" charset="0"/>
                </a:rPr>
                <a:t> </a:t>
              </a:r>
              <a:r>
                <a:rPr lang="en-US" altLang="en-US" sz="900" dirty="0" err="1">
                  <a:latin typeface="Arial Black" panose="020B0A04020102020204" pitchFamily="34" charset="0"/>
                  <a:cs typeface="Arial" charset="0"/>
                </a:rPr>
                <a:t>Barbu</a:t>
              </a:r>
              <a:endParaRPr kumimoji="0" lang="en-US" altLang="en-US" sz="900" b="0" i="0" u="none" strike="noStrike" kern="1200" cap="none" spc="0" normalizeH="0" baseline="0" noProof="0" dirty="0">
                <a:ln>
                  <a:noFill/>
                </a:ln>
                <a:effectLst/>
                <a:uLnTx/>
                <a:uFillTx/>
                <a:latin typeface="Arial Black" panose="020B0A04020102020204" pitchFamily="34" charset="0"/>
                <a:cs typeface="Arial" charset="0"/>
              </a:endParaRPr>
            </a:p>
            <a:p>
              <a:pPr lvl="0" algn="ctr" defTabSz="684213" fontAlgn="base">
                <a:spcBef>
                  <a:spcPct val="0"/>
                </a:spcBef>
                <a:spcAft>
                  <a:spcPct val="0"/>
                </a:spcAft>
                <a:defRPr/>
              </a:pPr>
              <a:r>
                <a:rPr lang="en-US" altLang="en-US" sz="900" dirty="0">
                  <a:latin typeface="Arial" charset="0"/>
                  <a:cs typeface="Arial" charset="0"/>
                </a:rPr>
                <a:t>Advisor</a:t>
              </a:r>
            </a:p>
            <a:p>
              <a:pPr marL="0" marR="0" lvl="0" indent="0" algn="ctr" defTabSz="684213" rtl="0" eaLnBrk="1" fontAlgn="base" latinLnBrk="0" hangingPunct="1">
                <a:lnSpc>
                  <a:spcPct val="100000"/>
                </a:lnSpc>
                <a:spcBef>
                  <a:spcPct val="0"/>
                </a:spcBef>
                <a:spcAft>
                  <a:spcPct val="0"/>
                </a:spcAft>
                <a:buClrTx/>
                <a:buSzTx/>
                <a:buFontTx/>
                <a:buNone/>
                <a:tabLst/>
                <a:defRPr/>
              </a:pPr>
              <a:endParaRPr kumimoji="0" lang="en-US" altLang="en-US" sz="1100" b="0" i="0" u="none" strike="noStrike" kern="1200" cap="none" spc="0" normalizeH="0" baseline="0" noProof="0" dirty="0">
                <a:ln>
                  <a:noFill/>
                </a:ln>
                <a:solidFill>
                  <a:srgbClr val="000000"/>
                </a:solidFill>
                <a:effectLst/>
                <a:uLnTx/>
                <a:uFillTx/>
                <a:latin typeface="Century Gothic" pitchFamily="34" charset="0"/>
                <a:ea typeface="+mn-ea"/>
                <a:cs typeface="Arial" charset="0"/>
              </a:endParaRPr>
            </a:p>
          </p:txBody>
        </p:sp>
        <p:pic>
          <p:nvPicPr>
            <p:cNvPr id="30" name="Picture 29" descr="A person wearing a suit and tie smiling at the camera&#10;&#10;Description automatically generated">
              <a:extLst>
                <a:ext uri="{FF2B5EF4-FFF2-40B4-BE49-F238E27FC236}">
                  <a16:creationId xmlns:a16="http://schemas.microsoft.com/office/drawing/2014/main" id="{42A36DB7-4811-4D16-AA7C-EBE6075A8913}"/>
                </a:ext>
              </a:extLst>
            </p:cNvPr>
            <p:cNvPicPr>
              <a:picLocks noChangeAspect="1"/>
            </p:cNvPicPr>
            <p:nvPr/>
          </p:nvPicPr>
          <p:blipFill rotWithShape="1">
            <a:blip r:embed="rId7">
              <a:extLst>
                <a:ext uri="{28A0092B-C50C-407E-A947-70E740481C1C}">
                  <a14:useLocalDpi xmlns:a14="http://schemas.microsoft.com/office/drawing/2010/main" val="0"/>
                </a:ext>
              </a:extLst>
            </a:blip>
            <a:srcRect l="13473" t="2032" r="27250" b="34223"/>
            <a:stretch/>
          </p:blipFill>
          <p:spPr>
            <a:xfrm>
              <a:off x="2163622" y="3088308"/>
              <a:ext cx="1023157" cy="1185870"/>
            </a:xfrm>
            <a:prstGeom prst="rect">
              <a:avLst/>
            </a:prstGeom>
            <a:ln w="57150">
              <a:solidFill>
                <a:schemeClr val="accent1"/>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grpSp>
      <p:sp>
        <p:nvSpPr>
          <p:cNvPr id="36" name="Rectangle 35">
            <a:extLst>
              <a:ext uri="{FF2B5EF4-FFF2-40B4-BE49-F238E27FC236}">
                <a16:creationId xmlns:a16="http://schemas.microsoft.com/office/drawing/2014/main" id="{0F5B4C3E-DAFB-4618-8A81-B5445C1113F8}"/>
              </a:ext>
            </a:extLst>
          </p:cNvPr>
          <p:cNvSpPr/>
          <p:nvPr/>
        </p:nvSpPr>
        <p:spPr>
          <a:xfrm>
            <a:off x="54429" y="6527156"/>
            <a:ext cx="1390637" cy="276999"/>
          </a:xfrm>
          <a:prstGeom prst="rect">
            <a:avLst/>
          </a:prstGeom>
        </p:spPr>
        <p:txBody>
          <a:bodyPr wrap="none">
            <a:spAutoFit/>
          </a:bodyPr>
          <a:lstStyle/>
          <a:p>
            <a:pPr>
              <a:spcBef>
                <a:spcPts val="0"/>
              </a:spcBef>
            </a:pPr>
            <a:r>
              <a:rPr lang="en-US" sz="1200" dirty="0">
                <a:solidFill>
                  <a:srgbClr val="0563C1"/>
                </a:solidFill>
                <a:latin typeface="Arial Narrow" panose="020B0606020202030204" pitchFamily="34" charset="0"/>
                <a:hlinkClick r:id="rId8">
                  <a:extLst>
                    <a:ext uri="{A12FA001-AC4F-418D-AE19-62706E023703}">
                      <ahyp:hlinkClr xmlns:ahyp="http://schemas.microsoft.com/office/drawing/2018/hyperlinkcolor" val="tx"/>
                    </a:ext>
                  </a:extLst>
                </a:hlinkClick>
              </a:rPr>
              <a:t>www.Avicenna-tt.com</a:t>
            </a:r>
            <a:endParaRPr lang="en-US" sz="1200" dirty="0">
              <a:solidFill>
                <a:srgbClr val="0563C1"/>
              </a:solidFill>
              <a:latin typeface="Arial Narrow" panose="020B0606020202030204" pitchFamily="34" charset="0"/>
            </a:endParaRPr>
          </a:p>
        </p:txBody>
      </p:sp>
      <p:sp>
        <p:nvSpPr>
          <p:cNvPr id="39" name="Slide Number Placeholder 3">
            <a:extLst>
              <a:ext uri="{FF2B5EF4-FFF2-40B4-BE49-F238E27FC236}">
                <a16:creationId xmlns:a16="http://schemas.microsoft.com/office/drawing/2014/main" id="{DDFD4FE5-6F05-4682-9012-15505193F7FA}"/>
              </a:ext>
            </a:extLst>
          </p:cNvPr>
          <p:cNvSpPr>
            <a:spLocks noGrp="1"/>
          </p:cNvSpPr>
          <p:nvPr>
            <p:ph type="sldNum" sz="quarter" idx="12"/>
          </p:nvPr>
        </p:nvSpPr>
        <p:spPr>
          <a:xfrm>
            <a:off x="11608525" y="6482575"/>
            <a:ext cx="483307" cy="365125"/>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364D61EE-C4FC-4FA6-A6E1-F1491FB857FD}" type="slidenum">
              <a:rPr kumimoji="0" lang="en-US" sz="1200" b="0" i="0" u="none" strike="noStrike" kern="1200" cap="none" spc="0" normalizeH="0" baseline="0" noProof="0" smtClean="0">
                <a:ln>
                  <a:noFill/>
                </a:ln>
                <a:solidFill>
                  <a:schemeClr val="accent3">
                    <a:lumMod val="75000"/>
                  </a:schemeClr>
                </a:solidFill>
                <a:effectLst/>
                <a:uLnTx/>
                <a:uFillTx/>
                <a:latin typeface="+mj-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schemeClr val="accent3">
                  <a:lumMod val="75000"/>
                </a:schemeClr>
              </a:solidFill>
              <a:effectLst/>
              <a:uLnTx/>
              <a:uFillTx/>
              <a:latin typeface="+mj-lt"/>
              <a:ea typeface="+mn-ea"/>
              <a:cs typeface="+mn-cs"/>
            </a:endParaRPr>
          </a:p>
        </p:txBody>
      </p:sp>
      <p:grpSp>
        <p:nvGrpSpPr>
          <p:cNvPr id="7" name="Group 6">
            <a:extLst>
              <a:ext uri="{FF2B5EF4-FFF2-40B4-BE49-F238E27FC236}">
                <a16:creationId xmlns:a16="http://schemas.microsoft.com/office/drawing/2014/main" id="{CE6BD72E-9749-4AC8-8B89-395D2BAB72F5}"/>
              </a:ext>
            </a:extLst>
          </p:cNvPr>
          <p:cNvGrpSpPr/>
          <p:nvPr/>
        </p:nvGrpSpPr>
        <p:grpSpPr>
          <a:xfrm>
            <a:off x="2462808" y="3083630"/>
            <a:ext cx="1883326" cy="1848055"/>
            <a:chOff x="1651347" y="4810639"/>
            <a:chExt cx="1883326" cy="1848055"/>
          </a:xfrm>
        </p:grpSpPr>
        <p:sp>
          <p:nvSpPr>
            <p:cNvPr id="40" name="TextBox 3">
              <a:extLst>
                <a:ext uri="{FF2B5EF4-FFF2-40B4-BE49-F238E27FC236}">
                  <a16:creationId xmlns:a16="http://schemas.microsoft.com/office/drawing/2014/main" id="{F5B4605C-2FB8-4B39-8740-AC618DBFC6D6}"/>
                </a:ext>
              </a:extLst>
            </p:cNvPr>
            <p:cNvSpPr txBox="1">
              <a:spLocks noChangeArrowheads="1"/>
            </p:cNvSpPr>
            <p:nvPr/>
          </p:nvSpPr>
          <p:spPr bwMode="auto">
            <a:xfrm>
              <a:off x="1651347" y="6120085"/>
              <a:ext cx="1883326" cy="538609"/>
            </a:xfrm>
            <a:prstGeom prst="rect">
              <a:avLst/>
            </a:prstGeom>
            <a:noFill/>
            <a:ln w="9525">
              <a:noFill/>
              <a:miter lim="800000"/>
              <a:headEnd/>
              <a:tailEnd/>
            </a:ln>
          </p:spPr>
          <p:txBody>
            <a:bodyPr wrap="square">
              <a:spAutoFit/>
            </a:bodyPr>
            <a:lstStyle/>
            <a:p>
              <a:pPr lvl="0" algn="ctr" defTabSz="684213" fontAlgn="base">
                <a:spcBef>
                  <a:spcPct val="0"/>
                </a:spcBef>
                <a:spcAft>
                  <a:spcPct val="0"/>
                </a:spcAft>
                <a:defRPr/>
              </a:pPr>
              <a:r>
                <a:rPr lang="en-US" altLang="en-US" sz="900" dirty="0">
                  <a:latin typeface="Arial Black" panose="020B0A04020102020204" pitchFamily="34" charset="0"/>
                  <a:cs typeface="Arial" charset="0"/>
                </a:rPr>
                <a:t>Konstantin </a:t>
              </a:r>
              <a:r>
                <a:rPr lang="en-US" altLang="en-US" sz="900" dirty="0" err="1">
                  <a:latin typeface="Arial Black" panose="020B0A04020102020204" pitchFamily="34" charset="0"/>
                  <a:cs typeface="Arial" charset="0"/>
                </a:rPr>
                <a:t>Caploon</a:t>
              </a:r>
              <a:endParaRPr lang="en-US" altLang="en-US" sz="900" dirty="0">
                <a:latin typeface="Arial Black" panose="020B0A04020102020204" pitchFamily="34" charset="0"/>
                <a:cs typeface="Arial" charset="0"/>
              </a:endParaRPr>
            </a:p>
            <a:p>
              <a:pPr lvl="0" algn="ctr" defTabSz="684213" fontAlgn="base">
                <a:spcBef>
                  <a:spcPct val="0"/>
                </a:spcBef>
                <a:spcAft>
                  <a:spcPct val="0"/>
                </a:spcAft>
                <a:defRPr/>
              </a:pPr>
              <a:r>
                <a:rPr lang="en-US" altLang="en-US" sz="900" dirty="0">
                  <a:latin typeface="Arial" charset="0"/>
                  <a:cs typeface="Arial" charset="0"/>
                </a:rPr>
                <a:t>Advisor</a:t>
              </a:r>
            </a:p>
            <a:p>
              <a:pPr marL="0" marR="0" lvl="0" indent="0" algn="ctr" defTabSz="684213" rtl="0" eaLnBrk="1" fontAlgn="base" latinLnBrk="0" hangingPunct="1">
                <a:lnSpc>
                  <a:spcPct val="100000"/>
                </a:lnSpc>
                <a:spcBef>
                  <a:spcPct val="0"/>
                </a:spcBef>
                <a:spcAft>
                  <a:spcPct val="0"/>
                </a:spcAft>
                <a:buClrTx/>
                <a:buSzTx/>
                <a:buFontTx/>
                <a:buNone/>
                <a:tabLst/>
                <a:defRPr/>
              </a:pPr>
              <a:endParaRPr kumimoji="0" lang="en-US" altLang="en-US" sz="1100" b="0" i="0" u="none" strike="noStrike" kern="1200" cap="none" spc="0" normalizeH="0" baseline="0" noProof="0" dirty="0">
                <a:ln>
                  <a:noFill/>
                </a:ln>
                <a:solidFill>
                  <a:srgbClr val="000000"/>
                </a:solidFill>
                <a:effectLst/>
                <a:uLnTx/>
                <a:uFillTx/>
                <a:latin typeface="Century Gothic" pitchFamily="34" charset="0"/>
                <a:ea typeface="+mn-ea"/>
                <a:cs typeface="Arial" charset="0"/>
              </a:endParaRPr>
            </a:p>
          </p:txBody>
        </p:sp>
        <p:pic>
          <p:nvPicPr>
            <p:cNvPr id="42" name="Picture 41" descr="A person wearing a suit and tie&#10;&#10;Description automatically generated">
              <a:extLst>
                <a:ext uri="{FF2B5EF4-FFF2-40B4-BE49-F238E27FC236}">
                  <a16:creationId xmlns:a16="http://schemas.microsoft.com/office/drawing/2014/main" id="{C5177198-BEC6-4703-9205-C1137CFDEAAB}"/>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2101318" y="4810639"/>
              <a:ext cx="983385" cy="1231074"/>
            </a:xfrm>
            <a:prstGeom prst="rect">
              <a:avLst/>
            </a:prstGeom>
            <a:ln w="38100">
              <a:solidFill>
                <a:srgbClr val="FF9F2C"/>
              </a:solid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grpSp>
    </p:spTree>
    <p:extLst>
      <p:ext uri="{BB962C8B-B14F-4D97-AF65-F5344CB8AC3E}">
        <p14:creationId xmlns:p14="http://schemas.microsoft.com/office/powerpoint/2010/main" val="21527056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6A9A5DD-B9D8-4F97-B15B-D7BF613AD8E8}"/>
              </a:ext>
            </a:extLst>
          </p:cNvPr>
          <p:cNvSpPr/>
          <p:nvPr/>
        </p:nvSpPr>
        <p:spPr>
          <a:xfrm>
            <a:off x="1512296" y="4231720"/>
            <a:ext cx="9167408" cy="225085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a:r>
              <a:rPr lang="en-US" sz="2000" b="1" i="1" kern="1200" dirty="0">
                <a:solidFill>
                  <a:srgbClr val="002060"/>
                </a:solidFill>
                <a:effectLst/>
                <a:latin typeface="Aptos" panose="020B0004020202020204" pitchFamily="34" charset="0"/>
                <a:ea typeface="Aptos" panose="020B0004020202020204" pitchFamily="34" charset="0"/>
                <a:cs typeface="Aptos" panose="020B0004020202020204" pitchFamily="34" charset="0"/>
              </a:rPr>
              <a:t>We are looking for an equity investment of $5 M, which is needed in stages of $1 M each. My evaluation of the company at the time is about $8 M to $10 M. The exit strategy is an IPO or purchase by a bigger player in the industry. I do not have the Board and would welcome the creation of it and you joining it. </a:t>
            </a:r>
            <a:endParaRPr lang="en-US" sz="2000" b="1" dirty="0">
              <a:effectLst/>
              <a:latin typeface="Aptos" panose="020B0004020202020204" pitchFamily="34" charset="0"/>
              <a:ea typeface="Times New Roman" panose="02020603050405020304" pitchFamily="18" charset="0"/>
              <a:cs typeface="Aptos" panose="020B0004020202020204" pitchFamily="34" charset="0"/>
            </a:endParaRPr>
          </a:p>
        </p:txBody>
      </p:sp>
      <p:sp>
        <p:nvSpPr>
          <p:cNvPr id="6" name="Subtitle 5">
            <a:extLst>
              <a:ext uri="{FF2B5EF4-FFF2-40B4-BE49-F238E27FC236}">
                <a16:creationId xmlns:a16="http://schemas.microsoft.com/office/drawing/2014/main" id="{055FCABC-BFD9-4E0D-B826-AA491FC381D8}"/>
              </a:ext>
            </a:extLst>
          </p:cNvPr>
          <p:cNvSpPr>
            <a:spLocks noGrp="1"/>
          </p:cNvSpPr>
          <p:nvPr>
            <p:ph type="subTitle" idx="1"/>
          </p:nvPr>
        </p:nvSpPr>
        <p:spPr>
          <a:xfrm>
            <a:off x="1524000" y="2316106"/>
            <a:ext cx="9144000" cy="1820106"/>
          </a:xfrm>
        </p:spPr>
        <p:txBody>
          <a:bodyPr/>
          <a:lstStyle/>
          <a:p>
            <a:r>
              <a:rPr lang="en-US" sz="2800" dirty="0">
                <a:latin typeface="Arial Black" panose="020B0A04020102020204" pitchFamily="34" charset="0"/>
              </a:rPr>
              <a:t>Opportunities</a:t>
            </a:r>
            <a:endParaRPr lang="en-US" dirty="0">
              <a:latin typeface="Arial Black" panose="020B0A04020102020204" pitchFamily="34" charset="0"/>
            </a:endParaRPr>
          </a:p>
          <a:p>
            <a:r>
              <a:rPr lang="en-US" sz="2200" dirty="0"/>
              <a:t>We’re seeking capital and to partner or enter into agreements with pharmaceutical, biotech, specialty-pharma, medical device, </a:t>
            </a:r>
            <a:br>
              <a:rPr lang="en-US" sz="2200" dirty="0"/>
            </a:br>
            <a:r>
              <a:rPr lang="en-US" sz="2200" dirty="0"/>
              <a:t>and vaccine manufacturing companies, as well as syringe manufacturers for the use of Avicenna’s MIST™ System.</a:t>
            </a:r>
          </a:p>
        </p:txBody>
      </p:sp>
      <p:cxnSp>
        <p:nvCxnSpPr>
          <p:cNvPr id="8" name="Straight Connector 7">
            <a:extLst>
              <a:ext uri="{FF2B5EF4-FFF2-40B4-BE49-F238E27FC236}">
                <a16:creationId xmlns:a16="http://schemas.microsoft.com/office/drawing/2014/main" id="{6709C565-B32D-4C2D-8C44-822EFB1C9D01}"/>
              </a:ext>
            </a:extLst>
          </p:cNvPr>
          <p:cNvCxnSpPr>
            <a:cxnSpLocks/>
          </p:cNvCxnSpPr>
          <p:nvPr/>
        </p:nvCxnSpPr>
        <p:spPr>
          <a:xfrm>
            <a:off x="1524000" y="4231720"/>
            <a:ext cx="9144000" cy="0"/>
          </a:xfrm>
          <a:prstGeom prst="line">
            <a:avLst/>
          </a:prstGeom>
          <a:ln>
            <a:solidFill>
              <a:srgbClr val="FF1C1C"/>
            </a:solidFill>
          </a:ln>
        </p:spPr>
        <p:style>
          <a:lnRef idx="1">
            <a:schemeClr val="accent1"/>
          </a:lnRef>
          <a:fillRef idx="0">
            <a:schemeClr val="accent1"/>
          </a:fillRef>
          <a:effectRef idx="0">
            <a:schemeClr val="accent1"/>
          </a:effectRef>
          <a:fontRef idx="minor">
            <a:schemeClr val="tx1"/>
          </a:fontRef>
        </p:style>
      </p:cxnSp>
      <p:sp>
        <p:nvSpPr>
          <p:cNvPr id="9" name="Subtitle 5">
            <a:extLst>
              <a:ext uri="{FF2B5EF4-FFF2-40B4-BE49-F238E27FC236}">
                <a16:creationId xmlns:a16="http://schemas.microsoft.com/office/drawing/2014/main" id="{60111304-E782-4B72-805C-5820EF872665}"/>
              </a:ext>
            </a:extLst>
          </p:cNvPr>
          <p:cNvSpPr txBox="1">
            <a:spLocks/>
          </p:cNvSpPr>
          <p:nvPr/>
        </p:nvSpPr>
        <p:spPr>
          <a:xfrm>
            <a:off x="1524000" y="4231720"/>
            <a:ext cx="9144000" cy="2429133"/>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rgbClr val="240747"/>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accent4"/>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accent4"/>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accent4"/>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accent4"/>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600" dirty="0">
                <a:latin typeface="Arial Black" panose="020B0A04020102020204" pitchFamily="34" charset="0"/>
              </a:rPr>
              <a:t>  </a:t>
            </a:r>
          </a:p>
        </p:txBody>
      </p:sp>
      <p:pic>
        <p:nvPicPr>
          <p:cNvPr id="11" name="Picture 5" descr="Imagine în linie">
            <a:extLst>
              <a:ext uri="{FF2B5EF4-FFF2-40B4-BE49-F238E27FC236}">
                <a16:creationId xmlns:a16="http://schemas.microsoft.com/office/drawing/2014/main" id="{2162B608-788B-419E-AD3E-9374C61FB7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0135" y="134997"/>
            <a:ext cx="4931731" cy="13995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 name="Slide Number Placeholder 3">
            <a:extLst>
              <a:ext uri="{FF2B5EF4-FFF2-40B4-BE49-F238E27FC236}">
                <a16:creationId xmlns:a16="http://schemas.microsoft.com/office/drawing/2014/main" id="{69D99D88-8229-48BC-9204-6BA615396930}"/>
              </a:ext>
            </a:extLst>
          </p:cNvPr>
          <p:cNvSpPr>
            <a:spLocks noGrp="1"/>
          </p:cNvSpPr>
          <p:nvPr>
            <p:ph type="sldNum" sz="quarter" idx="12"/>
          </p:nvPr>
        </p:nvSpPr>
        <p:spPr>
          <a:xfrm>
            <a:off x="11608525" y="6482575"/>
            <a:ext cx="483307" cy="365125"/>
          </a:xfrm>
          <a:prstGeom prst="rect">
            <a:avLst/>
          </a:prstGeom>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364D61EE-C4FC-4FA6-A6E1-F1491FB857FD}" type="slidenum">
              <a:rPr kumimoji="0" lang="en-US" sz="1200" b="0" i="0" u="none" strike="noStrike" kern="1200" cap="none" spc="0" normalizeH="0" baseline="0" noProof="0" smtClean="0">
                <a:ln>
                  <a:noFill/>
                </a:ln>
                <a:solidFill>
                  <a:schemeClr val="accent3">
                    <a:lumMod val="75000"/>
                  </a:schemeClr>
                </a:solidFill>
                <a:effectLst/>
                <a:uLnTx/>
                <a:uFillTx/>
                <a:latin typeface="+mj-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schemeClr val="accent3">
                  <a:lumMod val="75000"/>
                </a:schemeClr>
              </a:solidFill>
              <a:effectLst/>
              <a:uLnTx/>
              <a:uFillTx/>
              <a:latin typeface="+mj-lt"/>
              <a:ea typeface="+mn-ea"/>
              <a:cs typeface="+mn-cs"/>
            </a:endParaRPr>
          </a:p>
        </p:txBody>
      </p:sp>
    </p:spTree>
    <p:extLst>
      <p:ext uri="{BB962C8B-B14F-4D97-AF65-F5344CB8AC3E}">
        <p14:creationId xmlns:p14="http://schemas.microsoft.com/office/powerpoint/2010/main" val="262229580"/>
      </p:ext>
    </p:extLst>
  </p:cSld>
  <p:clrMapOvr>
    <a:masterClrMapping/>
  </p:clrMapOvr>
</p:sld>
</file>

<file path=ppt/theme/theme1.xml><?xml version="1.0" encoding="utf-8"?>
<a:theme xmlns:a="http://schemas.openxmlformats.org/drawingml/2006/main" name="3Sixty Pharma_2017">
  <a:themeElements>
    <a:clrScheme name="Avicenna">
      <a:dk1>
        <a:srgbClr val="240747"/>
      </a:dk1>
      <a:lt1>
        <a:sysClr val="window" lastClr="FFFFFF"/>
      </a:lt1>
      <a:dk2>
        <a:srgbClr val="6A15D1"/>
      </a:dk2>
      <a:lt2>
        <a:srgbClr val="E3DED1"/>
      </a:lt2>
      <a:accent1>
        <a:srgbClr val="FF9F2C"/>
      </a:accent1>
      <a:accent2>
        <a:srgbClr val="FF1C1C"/>
      </a:accent2>
      <a:accent3>
        <a:srgbClr val="9999AA"/>
      </a:accent3>
      <a:accent4>
        <a:srgbClr val="000000"/>
      </a:accent4>
      <a:accent5>
        <a:srgbClr val="FFCB8B"/>
      </a:accent5>
      <a:accent6>
        <a:srgbClr val="C19859"/>
      </a:accent6>
      <a:hlink>
        <a:srgbClr val="6B9F25"/>
      </a:hlink>
      <a:folHlink>
        <a:srgbClr val="B26B0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Sixty Pharma_2017" id="{9593B234-598D-4D43-80D4-3058E8BCDADD}" vid="{E7B26C2D-2EC4-4056-A035-1EC5F0BEDE5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10947</TotalTime>
  <Words>994</Words>
  <Application>Microsoft Office PowerPoint</Application>
  <PresentationFormat>Widescreen</PresentationFormat>
  <Paragraphs>111</Paragraphs>
  <Slides>9</Slides>
  <Notes>1</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9</vt:i4>
      </vt:variant>
    </vt:vector>
  </HeadingPairs>
  <TitlesOfParts>
    <vt:vector size="18" baseType="lpstr">
      <vt:lpstr>Aptos</vt:lpstr>
      <vt:lpstr>Arial</vt:lpstr>
      <vt:lpstr>Arial Black</vt:lpstr>
      <vt:lpstr>Arial Narrow</vt:lpstr>
      <vt:lpstr>Calibri</vt:lpstr>
      <vt:lpstr>Century Gothic</vt:lpstr>
      <vt:lpstr>Gotham Light</vt:lpstr>
      <vt:lpstr>Wingdings</vt:lpstr>
      <vt:lpstr>3Sixty Pharma_2017</vt:lpstr>
      <vt:lpstr>Game-Changing  Extended Stability &amp; Sterility, Vacuum-Sealed Drug &amp; Vaccine Delivery System </vt:lpstr>
      <vt:lpstr>HEALTHCARE COST</vt:lpstr>
      <vt:lpstr>Market Situation</vt:lpstr>
      <vt:lpstr>The Invention - Solution</vt:lpstr>
      <vt:lpstr>Value Proposition</vt:lpstr>
      <vt:lpstr>Value Proposition (continued)</vt:lpstr>
      <vt:lpstr>About the inventor…</vt:lpstr>
      <vt:lpstr>Our Team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Medical Device Revolutionizing Storage of  Pharmaceutical and Biological Products</dc:title>
  <dc:creator>prasad chalikonda</dc:creator>
  <cp:lastModifiedBy>Boris Zubry</cp:lastModifiedBy>
  <cp:revision>134</cp:revision>
  <dcterms:created xsi:type="dcterms:W3CDTF">2019-06-28T17:22:00Z</dcterms:created>
  <dcterms:modified xsi:type="dcterms:W3CDTF">2025-02-06T20:22:09Z</dcterms:modified>
</cp:coreProperties>
</file>