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84" r:id="rId1"/>
  </p:sldMasterIdLst>
  <p:notesMasterIdLst>
    <p:notesMasterId r:id="rId12"/>
  </p:notesMasterIdLst>
  <p:sldIdLst>
    <p:sldId id="1096" r:id="rId2"/>
    <p:sldId id="1101" r:id="rId3"/>
    <p:sldId id="1102" r:id="rId4"/>
    <p:sldId id="1103" r:id="rId5"/>
    <p:sldId id="1104" r:id="rId6"/>
    <p:sldId id="1106" r:id="rId7"/>
    <p:sldId id="1107" r:id="rId8"/>
    <p:sldId id="1108" r:id="rId9"/>
    <p:sldId id="1109" r:id="rId10"/>
    <p:sldId id="347" r:id="rId11"/>
  </p:sldIdLst>
  <p:sldSz cx="14185900" cy="7975600"/>
  <p:notesSz cx="14185900" cy="79756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DBDA"/>
    <a:srgbClr val="FF6300"/>
    <a:srgbClr val="414042"/>
    <a:srgbClr val="0000FF"/>
    <a:srgbClr val="F36D25"/>
    <a:srgbClr val="F2BD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77895" autoAdjust="0"/>
  </p:normalViewPr>
  <p:slideViewPr>
    <p:cSldViewPr snapToGrid="0">
      <p:cViewPr varScale="1">
        <p:scale>
          <a:sx n="73" d="100"/>
          <a:sy n="73" d="100"/>
        </p:scale>
        <p:origin x="1458" y="54"/>
      </p:cViewPr>
      <p:guideLst>
        <p:guide orient="horz" pos="2880"/>
        <p:guide pos="216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6146800" cy="40005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8035925" y="0"/>
            <a:ext cx="6146800" cy="400050"/>
          </a:xfrm>
          <a:prstGeom prst="rect">
            <a:avLst/>
          </a:prstGeom>
        </p:spPr>
        <p:txBody>
          <a:bodyPr vert="horz" lIns="91440" tIns="45720" rIns="91440" bIns="45720" rtlCol="0"/>
          <a:lstStyle>
            <a:lvl1pPr algn="r">
              <a:defRPr sz="1200"/>
            </a:lvl1pPr>
          </a:lstStyle>
          <a:p>
            <a:fld id="{0DC55865-59D8-4B7C-8824-A00079F345F9}" type="datetimeFigureOut">
              <a:rPr lang="fr-FR" smtClean="0"/>
              <a:t>23/06/2023</a:t>
            </a:fld>
            <a:endParaRPr lang="fr-FR"/>
          </a:p>
        </p:txBody>
      </p:sp>
      <p:sp>
        <p:nvSpPr>
          <p:cNvPr id="4" name="Espace réservé de l'image des diapositives 3"/>
          <p:cNvSpPr>
            <a:spLocks noGrp="1" noRot="1" noChangeAspect="1"/>
          </p:cNvSpPr>
          <p:nvPr>
            <p:ph type="sldImg" idx="2"/>
          </p:nvPr>
        </p:nvSpPr>
        <p:spPr>
          <a:xfrm>
            <a:off x="4699000" y="996950"/>
            <a:ext cx="4787900" cy="26924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1419225" y="3838575"/>
            <a:ext cx="11347450" cy="3140075"/>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7575550"/>
            <a:ext cx="6146800" cy="40005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8035925" y="7575550"/>
            <a:ext cx="6146800" cy="400050"/>
          </a:xfrm>
          <a:prstGeom prst="rect">
            <a:avLst/>
          </a:prstGeom>
        </p:spPr>
        <p:txBody>
          <a:bodyPr vert="horz" lIns="91440" tIns="45720" rIns="91440" bIns="45720" rtlCol="0" anchor="b"/>
          <a:lstStyle>
            <a:lvl1pPr algn="r">
              <a:defRPr sz="1200"/>
            </a:lvl1pPr>
          </a:lstStyle>
          <a:p>
            <a:fld id="{464EDA2E-FB82-4954-87FC-96F7C083BC35}" type="slidenum">
              <a:rPr lang="fr-FR" smtClean="0"/>
              <a:t>‹N°›</a:t>
            </a:fld>
            <a:endParaRPr lang="fr-FR"/>
          </a:p>
        </p:txBody>
      </p:sp>
    </p:spTree>
    <p:extLst>
      <p:ext uri="{BB962C8B-B14F-4D97-AF65-F5344CB8AC3E}">
        <p14:creationId xmlns:p14="http://schemas.microsoft.com/office/powerpoint/2010/main" val="2907569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sz="1200"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8EA0722-BE6B-FE4A-9339-91C5F623C618}"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4249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PPE = </a:t>
            </a:r>
            <a:r>
              <a:rPr lang="fr-FR" dirty="0" err="1"/>
              <a:t>PloyPhenylEther</a:t>
            </a:r>
            <a:endParaRPr lang="fr-FR" dirty="0"/>
          </a:p>
          <a:p>
            <a:r>
              <a:rPr lang="fr-FR" dirty="0"/>
              <a:t>il offre une constante diélectrique stable sur de larges plages de fréquences et de températures avec de faibles pertes.</a:t>
            </a:r>
          </a:p>
          <a:p>
            <a:r>
              <a:rPr lang="fr-FR" dirty="0"/>
              <a:t>Il est optimisé pour de l’extrusion et peut être usiné</a:t>
            </a:r>
          </a:p>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4EDA2E-FB82-4954-87FC-96F7C083BC35}"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82650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Pour réaliser ces antennes, le choix du substrat est primordial.</a:t>
            </a:r>
          </a:p>
          <a:p>
            <a:r>
              <a:rPr lang="fr-FR" dirty="0"/>
              <a:t>On peut comparer plusieurs types de matériaux en fonction de leurs caractéristiques, les points d’intérêts pour une application d’antennes ce sont les propriétés diélectriques notamment la permittivité, qui doit être la plus proche de 1</a:t>
            </a:r>
          </a:p>
          <a:p>
            <a:r>
              <a:rPr lang="fr-FR" dirty="0"/>
              <a:t>Le procédé de fabrication du matériau plus ou moins complexe et contraignant que l’on peut également relier à son coût.</a:t>
            </a:r>
          </a:p>
          <a:p>
            <a:r>
              <a:rPr lang="fr-FR" dirty="0"/>
              <a:t>Nous avons comparé plusieurs matériaux en fonction de ces paramètres dont vous pouvez observer les données sur le tableau</a:t>
            </a:r>
          </a:p>
          <a:p>
            <a:r>
              <a:rPr lang="fr-FR" dirty="0"/>
              <a:t>Notre choix s’est porté sur le </a:t>
            </a:r>
            <a:r>
              <a:rPr lang="fr-FR" dirty="0" err="1"/>
              <a:t>PolyPhénylène</a:t>
            </a:r>
            <a:r>
              <a:rPr lang="fr-FR" dirty="0"/>
              <a:t>-Ether (PPE)</a:t>
            </a:r>
          </a:p>
          <a:p>
            <a:r>
              <a:rPr lang="fr-FR" dirty="0"/>
              <a:t>Il s’agit d’un matériau avec une permittivité relative située aux alentours de 2,6</a:t>
            </a:r>
          </a:p>
          <a:p>
            <a:r>
              <a:rPr lang="fr-FR" dirty="0"/>
              <a:t>C’est un thermoplastique donc facile à travailler et modeler, qui est en plus entièrement recyclable</a:t>
            </a:r>
          </a:p>
          <a:p>
            <a:r>
              <a:rPr lang="fr-FR" dirty="0"/>
              <a:t>On mesure une faible perte même à hautes fréquences (donc entre 10GHz et 60GHz)</a:t>
            </a:r>
          </a:p>
          <a:p>
            <a:r>
              <a:rPr lang="fr-FR" dirty="0"/>
              <a:t>Ses propriétés </a:t>
            </a:r>
            <a:r>
              <a:rPr lang="fr-FR" dirty="0" err="1"/>
              <a:t>radiofréquentielles</a:t>
            </a:r>
            <a:r>
              <a:rPr lang="fr-FR" dirty="0"/>
              <a:t> sont stables même dans des conditions de température et d’humidité élevées</a:t>
            </a: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4EDA2E-FB82-4954-87FC-96F7C083BC35}"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6808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defTabSz="1063447" eaLnBrk="0" fontAlgn="base" hangingPunct="0">
              <a:spcBef>
                <a:spcPct val="50000"/>
              </a:spcBef>
              <a:spcAft>
                <a:spcPct val="0"/>
              </a:spcAft>
            </a:pPr>
            <a:r>
              <a:rPr lang="en-US" sz="1200" dirty="0">
                <a:solidFill>
                  <a:srgbClr val="000000"/>
                </a:solidFill>
                <a:latin typeface="Calibri" panose="020F0502020204030204" pitchFamily="34" charset="0"/>
                <a:cs typeface="Calibri" panose="020F0502020204030204" pitchFamily="34" charset="0"/>
              </a:rPr>
              <a:t>Deposit of EOPROM at the numerical control dispenser: 45μm</a:t>
            </a:r>
          </a:p>
          <a:p>
            <a:pPr defTabSz="1063447" eaLnBrk="0" fontAlgn="base" hangingPunct="0">
              <a:spcBef>
                <a:spcPct val="50000"/>
              </a:spcBef>
              <a:spcAft>
                <a:spcPct val="0"/>
              </a:spcAft>
            </a:pPr>
            <a:r>
              <a:rPr lang="en-US" sz="1200" dirty="0">
                <a:solidFill>
                  <a:srgbClr val="000000"/>
                </a:solidFill>
                <a:latin typeface="Calibri" panose="020F0502020204030204" pitchFamily="34" charset="0"/>
                <a:cs typeface="Calibri" panose="020F0502020204030204" pitchFamily="34" charset="0"/>
              </a:rPr>
              <a:t>Metallization: Chemical copper then electrochemical copper: 10μm</a:t>
            </a:r>
          </a:p>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4EDA2E-FB82-4954-87FC-96F7C083BC35}"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18274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Nous développons actuellement des antennes flexibles avec notre procédé à base de cuivre sur plusieurs types de substrats et notamment sur PPE260.</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dirty="0"/>
          </a:p>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Couplées, les caractéristiques du PPE et celles de notre procédé additif avec EOPROM, on peut réaliser divers types d’antennes en choisissant très librement le design du circuit, l’épaisseur et la largeur de cuivre et permettre l’intégration efficace grâce à la flexibilité qui permet de s’affranchir du facteur de forme.</a:t>
            </a:r>
          </a:p>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L’EOPROM est également idéale pour réaliser une métallisation surfacique pour des applications de blindage ou même un effet miroir.</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dirty="0"/>
          </a:p>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C’est avec l’envie d’innover toujours plus dans le développement de notre procédé de réalisation de ces antennes en cuivre additif sur des substrats flexibles hautement performants que nous souhaiterions échanger avec vous sur des applications qui peuvent être diverses et des axes de développement à d’autres niveaux.</a:t>
            </a: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4EDA2E-FB82-4954-87FC-96F7C083BC35}"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95420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mcve-tech.com/" TargetMode="External"/><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svg"/><Relationship Id="rId3" Type="http://schemas.microsoft.com/office/2007/relationships/hdphoto" Target="../media/hdphoto1.wdp"/><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png"/><Relationship Id="rId15" Type="http://schemas.openxmlformats.org/officeDocument/2006/relationships/image" Target="../media/image1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hyperlink" Target="http://www.mcve-tech.com/" TargetMode="External"/><Relationship Id="rId4" Type="http://schemas.openxmlformats.org/officeDocument/2006/relationships/image" Target="../media/image1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hyperlink" Target="http://www.mcve-tech.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Titre et contenu">
    <p:spTree>
      <p:nvGrpSpPr>
        <p:cNvPr id="1" name=""/>
        <p:cNvGrpSpPr/>
        <p:nvPr/>
      </p:nvGrpSpPr>
      <p:grpSpPr>
        <a:xfrm>
          <a:off x="0" y="0"/>
          <a:ext cx="0" cy="0"/>
          <a:chOff x="0" y="0"/>
          <a:chExt cx="0" cy="0"/>
        </a:xfrm>
      </p:grpSpPr>
      <p:sp>
        <p:nvSpPr>
          <p:cNvPr id="28" name="object 3">
            <a:extLst>
              <a:ext uri="{FF2B5EF4-FFF2-40B4-BE49-F238E27FC236}">
                <a16:creationId xmlns:a16="http://schemas.microsoft.com/office/drawing/2014/main" id="{47CB95C7-7E68-C849-B3C4-6042F4C73446}"/>
              </a:ext>
            </a:extLst>
          </p:cNvPr>
          <p:cNvSpPr/>
          <p:nvPr userDrawn="1"/>
        </p:nvSpPr>
        <p:spPr>
          <a:xfrm>
            <a:off x="11516062" y="4568571"/>
            <a:ext cx="2657475" cy="2321560"/>
          </a:xfrm>
          <a:custGeom>
            <a:avLst/>
            <a:gdLst/>
            <a:ahLst/>
            <a:cxnLst/>
            <a:rect l="l" t="t" r="r" b="b"/>
            <a:pathLst>
              <a:path w="2657475" h="2321559">
                <a:moveTo>
                  <a:pt x="1304226" y="0"/>
                </a:moveTo>
                <a:lnTo>
                  <a:pt x="0" y="0"/>
                </a:lnTo>
                <a:lnTo>
                  <a:pt x="2325331" y="2321318"/>
                </a:lnTo>
                <a:lnTo>
                  <a:pt x="2657137" y="2321318"/>
                </a:lnTo>
                <a:lnTo>
                  <a:pt x="2657137" y="1350575"/>
                </a:lnTo>
                <a:lnTo>
                  <a:pt x="1304226" y="0"/>
                </a:lnTo>
                <a:close/>
              </a:path>
            </a:pathLst>
          </a:custGeom>
          <a:solidFill>
            <a:srgbClr val="191919">
              <a:alpha val="9999"/>
            </a:srgbClr>
          </a:solidFill>
        </p:spPr>
        <p:txBody>
          <a:bodyPr wrap="square" lIns="0" tIns="0" rIns="0" bIns="0" rtlCol="0"/>
          <a:lstStyle/>
          <a:p>
            <a:endParaRPr/>
          </a:p>
        </p:txBody>
      </p:sp>
      <p:sp>
        <p:nvSpPr>
          <p:cNvPr id="41" name="object 4">
            <a:extLst>
              <a:ext uri="{FF2B5EF4-FFF2-40B4-BE49-F238E27FC236}">
                <a16:creationId xmlns:a16="http://schemas.microsoft.com/office/drawing/2014/main" id="{2029E4D9-66BE-4941-AA0C-FF1C6CB48CF1}"/>
              </a:ext>
            </a:extLst>
          </p:cNvPr>
          <p:cNvSpPr/>
          <p:nvPr userDrawn="1"/>
        </p:nvSpPr>
        <p:spPr>
          <a:xfrm>
            <a:off x="11346262" y="5119278"/>
            <a:ext cx="2827020" cy="2321560"/>
          </a:xfrm>
          <a:custGeom>
            <a:avLst/>
            <a:gdLst/>
            <a:ahLst/>
            <a:cxnLst/>
            <a:rect l="l" t="t" r="r" b="b"/>
            <a:pathLst>
              <a:path w="2827019" h="2321559">
                <a:moveTo>
                  <a:pt x="1304226" y="0"/>
                </a:moveTo>
                <a:lnTo>
                  <a:pt x="0" y="0"/>
                </a:lnTo>
                <a:lnTo>
                  <a:pt x="2325331" y="2321318"/>
                </a:lnTo>
                <a:lnTo>
                  <a:pt x="2826937" y="2321318"/>
                </a:lnTo>
                <a:lnTo>
                  <a:pt x="2826937" y="1520083"/>
                </a:lnTo>
                <a:lnTo>
                  <a:pt x="1304226" y="0"/>
                </a:lnTo>
                <a:close/>
              </a:path>
            </a:pathLst>
          </a:custGeom>
          <a:solidFill>
            <a:srgbClr val="F36D25">
              <a:alpha val="9999"/>
            </a:srgbClr>
          </a:solidFill>
        </p:spPr>
        <p:txBody>
          <a:bodyPr wrap="square" lIns="0" tIns="0" rIns="0" bIns="0" rtlCol="0"/>
          <a:lstStyle/>
          <a:p>
            <a:endParaRPr/>
          </a:p>
        </p:txBody>
      </p:sp>
      <p:grpSp>
        <p:nvGrpSpPr>
          <p:cNvPr id="42" name="object 17">
            <a:extLst>
              <a:ext uri="{FF2B5EF4-FFF2-40B4-BE49-F238E27FC236}">
                <a16:creationId xmlns:a16="http://schemas.microsoft.com/office/drawing/2014/main" id="{88139D64-870D-6244-9461-32DED9F495D7}"/>
              </a:ext>
            </a:extLst>
          </p:cNvPr>
          <p:cNvGrpSpPr/>
          <p:nvPr userDrawn="1"/>
        </p:nvGrpSpPr>
        <p:grpSpPr>
          <a:xfrm>
            <a:off x="0" y="1041807"/>
            <a:ext cx="389255" cy="590550"/>
            <a:chOff x="0" y="1041807"/>
            <a:chExt cx="389255" cy="590550"/>
          </a:xfrm>
        </p:grpSpPr>
        <p:sp>
          <p:nvSpPr>
            <p:cNvPr id="43" name="object 18">
              <a:extLst>
                <a:ext uri="{FF2B5EF4-FFF2-40B4-BE49-F238E27FC236}">
                  <a16:creationId xmlns:a16="http://schemas.microsoft.com/office/drawing/2014/main" id="{E9F7AF47-9001-A44A-B076-A4907360C835}"/>
                </a:ext>
              </a:extLst>
            </p:cNvPr>
            <p:cNvSpPr/>
            <p:nvPr/>
          </p:nvSpPr>
          <p:spPr>
            <a:xfrm>
              <a:off x="0" y="1041807"/>
              <a:ext cx="389255" cy="391795"/>
            </a:xfrm>
            <a:custGeom>
              <a:avLst/>
              <a:gdLst/>
              <a:ahLst/>
              <a:cxnLst/>
              <a:rect l="l" t="t" r="r" b="b"/>
              <a:pathLst>
                <a:path w="389255" h="391794">
                  <a:moveTo>
                    <a:pt x="388823" y="0"/>
                  </a:moveTo>
                  <a:lnTo>
                    <a:pt x="0" y="0"/>
                  </a:lnTo>
                  <a:lnTo>
                    <a:pt x="0" y="391287"/>
                  </a:lnTo>
                  <a:lnTo>
                    <a:pt x="388823" y="0"/>
                  </a:lnTo>
                  <a:close/>
                </a:path>
              </a:pathLst>
            </a:custGeom>
            <a:solidFill>
              <a:srgbClr val="FF6300"/>
            </a:solidFill>
          </p:spPr>
          <p:txBody>
            <a:bodyPr wrap="square" lIns="0" tIns="0" rIns="0" bIns="0" rtlCol="0"/>
            <a:lstStyle/>
            <a:p>
              <a:endParaRPr/>
            </a:p>
          </p:txBody>
        </p:sp>
        <p:sp>
          <p:nvSpPr>
            <p:cNvPr id="44" name="object 19">
              <a:extLst>
                <a:ext uri="{FF2B5EF4-FFF2-40B4-BE49-F238E27FC236}">
                  <a16:creationId xmlns:a16="http://schemas.microsoft.com/office/drawing/2014/main" id="{C35D613E-1809-364F-9019-FCA5506B701A}"/>
                </a:ext>
              </a:extLst>
            </p:cNvPr>
            <p:cNvSpPr/>
            <p:nvPr/>
          </p:nvSpPr>
          <p:spPr>
            <a:xfrm>
              <a:off x="0" y="1249425"/>
              <a:ext cx="380365" cy="382905"/>
            </a:xfrm>
            <a:custGeom>
              <a:avLst/>
              <a:gdLst/>
              <a:ahLst/>
              <a:cxnLst/>
              <a:rect l="l" t="t" r="r" b="b"/>
              <a:pathLst>
                <a:path w="380365" h="382905">
                  <a:moveTo>
                    <a:pt x="380043" y="0"/>
                  </a:moveTo>
                  <a:lnTo>
                    <a:pt x="0" y="0"/>
                  </a:lnTo>
                  <a:lnTo>
                    <a:pt x="0" y="382444"/>
                  </a:lnTo>
                  <a:lnTo>
                    <a:pt x="380043" y="0"/>
                  </a:lnTo>
                  <a:close/>
                </a:path>
              </a:pathLst>
            </a:custGeom>
            <a:solidFill>
              <a:srgbClr val="414042"/>
            </a:solidFill>
          </p:spPr>
          <p:txBody>
            <a:bodyPr wrap="square" lIns="0" tIns="0" rIns="0" bIns="0" rtlCol="0"/>
            <a:lstStyle/>
            <a:p>
              <a:endParaRPr/>
            </a:p>
          </p:txBody>
        </p:sp>
      </p:grpSp>
      <p:grpSp>
        <p:nvGrpSpPr>
          <p:cNvPr id="27" name="Groupe 26">
            <a:extLst>
              <a:ext uri="{FF2B5EF4-FFF2-40B4-BE49-F238E27FC236}">
                <a16:creationId xmlns:a16="http://schemas.microsoft.com/office/drawing/2014/main" id="{1F16126D-606F-F347-8FD1-A54BF4FF1144}"/>
              </a:ext>
            </a:extLst>
          </p:cNvPr>
          <p:cNvGrpSpPr/>
          <p:nvPr userDrawn="1"/>
        </p:nvGrpSpPr>
        <p:grpSpPr>
          <a:xfrm>
            <a:off x="5650146" y="3190"/>
            <a:ext cx="8537575" cy="7976106"/>
            <a:chOff x="5650146" y="3190"/>
            <a:chExt cx="8537575" cy="7976106"/>
          </a:xfrm>
        </p:grpSpPr>
        <p:sp>
          <p:nvSpPr>
            <p:cNvPr id="19" name="object 5">
              <a:extLst>
                <a:ext uri="{FF2B5EF4-FFF2-40B4-BE49-F238E27FC236}">
                  <a16:creationId xmlns:a16="http://schemas.microsoft.com/office/drawing/2014/main" id="{7DA0F271-DCB9-D04A-B0A5-8BAFD3CF22B5}"/>
                </a:ext>
              </a:extLst>
            </p:cNvPr>
            <p:cNvSpPr/>
            <p:nvPr/>
          </p:nvSpPr>
          <p:spPr>
            <a:xfrm>
              <a:off x="13348835" y="3190"/>
              <a:ext cx="838835" cy="7922895"/>
            </a:xfrm>
            <a:custGeom>
              <a:avLst/>
              <a:gdLst/>
              <a:ahLst/>
              <a:cxnLst/>
              <a:rect l="l" t="t" r="r" b="b"/>
              <a:pathLst>
                <a:path w="838834" h="7922895">
                  <a:moveTo>
                    <a:pt x="838339" y="0"/>
                  </a:moveTo>
                  <a:lnTo>
                    <a:pt x="0" y="0"/>
                  </a:lnTo>
                  <a:lnTo>
                    <a:pt x="0" y="7922399"/>
                  </a:lnTo>
                  <a:lnTo>
                    <a:pt x="838339" y="7922399"/>
                  </a:lnTo>
                  <a:lnTo>
                    <a:pt x="838339" y="0"/>
                  </a:lnTo>
                  <a:close/>
                </a:path>
              </a:pathLst>
            </a:custGeom>
            <a:solidFill>
              <a:srgbClr val="F2F1EC"/>
            </a:solidFill>
          </p:spPr>
          <p:txBody>
            <a:bodyPr wrap="square" lIns="0" tIns="0" rIns="0" bIns="0" rtlCol="0"/>
            <a:lstStyle/>
            <a:p>
              <a:endParaRPr/>
            </a:p>
          </p:txBody>
        </p:sp>
        <p:sp>
          <p:nvSpPr>
            <p:cNvPr id="20" name="object 6">
              <a:extLst>
                <a:ext uri="{FF2B5EF4-FFF2-40B4-BE49-F238E27FC236}">
                  <a16:creationId xmlns:a16="http://schemas.microsoft.com/office/drawing/2014/main" id="{EAFD1E91-EC88-374A-88BC-CDB5A82F76D6}"/>
                </a:ext>
              </a:extLst>
            </p:cNvPr>
            <p:cNvSpPr/>
            <p:nvPr/>
          </p:nvSpPr>
          <p:spPr>
            <a:xfrm>
              <a:off x="5650146" y="7855471"/>
              <a:ext cx="8537575" cy="123825"/>
            </a:xfrm>
            <a:custGeom>
              <a:avLst/>
              <a:gdLst/>
              <a:ahLst/>
              <a:cxnLst/>
              <a:rect l="l" t="t" r="r" b="b"/>
              <a:pathLst>
                <a:path w="8537575" h="123825">
                  <a:moveTo>
                    <a:pt x="8537028" y="0"/>
                  </a:moveTo>
                  <a:lnTo>
                    <a:pt x="129921" y="0"/>
                  </a:lnTo>
                  <a:lnTo>
                    <a:pt x="0" y="123317"/>
                  </a:lnTo>
                  <a:lnTo>
                    <a:pt x="8537028" y="123317"/>
                  </a:lnTo>
                  <a:lnTo>
                    <a:pt x="8537028" y="0"/>
                  </a:lnTo>
                  <a:close/>
                </a:path>
              </a:pathLst>
            </a:custGeom>
            <a:solidFill>
              <a:srgbClr val="FF6300"/>
            </a:solidFill>
          </p:spPr>
          <p:txBody>
            <a:bodyPr wrap="square" lIns="0" tIns="0" rIns="0" bIns="0" rtlCol="0"/>
            <a:lstStyle/>
            <a:p>
              <a:endParaRPr/>
            </a:p>
          </p:txBody>
        </p:sp>
      </p:grpSp>
      <p:sp>
        <p:nvSpPr>
          <p:cNvPr id="26" name="Espace réservé du numéro de diapositive 5">
            <a:extLst>
              <a:ext uri="{FF2B5EF4-FFF2-40B4-BE49-F238E27FC236}">
                <a16:creationId xmlns:a16="http://schemas.microsoft.com/office/drawing/2014/main" id="{8C115D9C-6D09-F647-8416-A0D9B18EA816}"/>
              </a:ext>
            </a:extLst>
          </p:cNvPr>
          <p:cNvSpPr txBox="1">
            <a:spLocks/>
          </p:cNvSpPr>
          <p:nvPr userDrawn="1"/>
        </p:nvSpPr>
        <p:spPr>
          <a:xfrm>
            <a:off x="11305841" y="742408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CF2FB6-5F59-CE4E-BB8C-C8E22A14FA93}" type="slidenum">
              <a:rPr lang="fr-FR" smtClean="0"/>
              <a:pPr/>
              <a:t>‹N°›</a:t>
            </a:fld>
            <a:endParaRPr lang="fr-FR" dirty="0"/>
          </a:p>
        </p:txBody>
      </p:sp>
      <p:grpSp>
        <p:nvGrpSpPr>
          <p:cNvPr id="30" name="Groupe 29">
            <a:extLst>
              <a:ext uri="{FF2B5EF4-FFF2-40B4-BE49-F238E27FC236}">
                <a16:creationId xmlns:a16="http://schemas.microsoft.com/office/drawing/2014/main" id="{16C9E3FC-AA60-9645-B461-C532C026299C}"/>
              </a:ext>
            </a:extLst>
          </p:cNvPr>
          <p:cNvGrpSpPr/>
          <p:nvPr userDrawn="1"/>
        </p:nvGrpSpPr>
        <p:grpSpPr>
          <a:xfrm>
            <a:off x="10826750" y="277879"/>
            <a:ext cx="2237292" cy="323083"/>
            <a:chOff x="10826750" y="277879"/>
            <a:chExt cx="2237292" cy="323083"/>
          </a:xfrm>
        </p:grpSpPr>
        <p:grpSp>
          <p:nvGrpSpPr>
            <p:cNvPr id="31" name="object 15">
              <a:extLst>
                <a:ext uri="{FF2B5EF4-FFF2-40B4-BE49-F238E27FC236}">
                  <a16:creationId xmlns:a16="http://schemas.microsoft.com/office/drawing/2014/main" id="{0F6FAAE8-4B4C-7F41-92A4-C13529CF0BD2}"/>
                </a:ext>
              </a:extLst>
            </p:cNvPr>
            <p:cNvGrpSpPr/>
            <p:nvPr/>
          </p:nvGrpSpPr>
          <p:grpSpPr>
            <a:xfrm>
              <a:off x="10826750" y="330200"/>
              <a:ext cx="2231928" cy="270762"/>
              <a:chOff x="10293270" y="207191"/>
              <a:chExt cx="2759710" cy="338455"/>
            </a:xfrm>
          </p:grpSpPr>
          <p:sp>
            <p:nvSpPr>
              <p:cNvPr id="33" name="object 16">
                <a:extLst>
                  <a:ext uri="{FF2B5EF4-FFF2-40B4-BE49-F238E27FC236}">
                    <a16:creationId xmlns:a16="http://schemas.microsoft.com/office/drawing/2014/main" id="{0FBD45AA-1C76-B640-9A45-553D399BC237}"/>
                  </a:ext>
                </a:extLst>
              </p:cNvPr>
              <p:cNvSpPr/>
              <p:nvPr/>
            </p:nvSpPr>
            <p:spPr>
              <a:xfrm>
                <a:off x="10427948" y="252093"/>
                <a:ext cx="363220" cy="293370"/>
              </a:xfrm>
              <a:custGeom>
                <a:avLst/>
                <a:gdLst/>
                <a:ahLst/>
                <a:cxnLst/>
                <a:rect l="l" t="t" r="r" b="b"/>
                <a:pathLst>
                  <a:path w="363220" h="293370">
                    <a:moveTo>
                      <a:pt x="135547" y="0"/>
                    </a:moveTo>
                    <a:lnTo>
                      <a:pt x="0" y="0"/>
                    </a:lnTo>
                    <a:lnTo>
                      <a:pt x="227152" y="292976"/>
                    </a:lnTo>
                    <a:lnTo>
                      <a:pt x="362686" y="292976"/>
                    </a:lnTo>
                    <a:lnTo>
                      <a:pt x="135547" y="0"/>
                    </a:lnTo>
                    <a:close/>
                  </a:path>
                </a:pathLst>
              </a:custGeom>
              <a:solidFill>
                <a:srgbClr val="FF6300"/>
              </a:solidFill>
            </p:spPr>
            <p:txBody>
              <a:bodyPr wrap="square" lIns="0" tIns="0" rIns="0" bIns="0" rtlCol="0"/>
              <a:lstStyle/>
              <a:p>
                <a:endParaRPr/>
              </a:p>
            </p:txBody>
          </p:sp>
          <p:sp>
            <p:nvSpPr>
              <p:cNvPr id="34" name="object 17">
                <a:extLst>
                  <a:ext uri="{FF2B5EF4-FFF2-40B4-BE49-F238E27FC236}">
                    <a16:creationId xmlns:a16="http://schemas.microsoft.com/office/drawing/2014/main" id="{3136EE35-F31E-2549-AA72-1391623A6A8F}"/>
                  </a:ext>
                </a:extLst>
              </p:cNvPr>
              <p:cNvSpPr/>
              <p:nvPr/>
            </p:nvSpPr>
            <p:spPr>
              <a:xfrm>
                <a:off x="10293270" y="207191"/>
                <a:ext cx="363220" cy="293370"/>
              </a:xfrm>
              <a:custGeom>
                <a:avLst/>
                <a:gdLst/>
                <a:ahLst/>
                <a:cxnLst/>
                <a:rect l="l" t="t" r="r" b="b"/>
                <a:pathLst>
                  <a:path w="363220" h="293370">
                    <a:moveTo>
                      <a:pt x="135547" y="0"/>
                    </a:moveTo>
                    <a:lnTo>
                      <a:pt x="0" y="0"/>
                    </a:lnTo>
                    <a:lnTo>
                      <a:pt x="227139" y="292989"/>
                    </a:lnTo>
                    <a:lnTo>
                      <a:pt x="362686" y="292989"/>
                    </a:lnTo>
                    <a:lnTo>
                      <a:pt x="135547" y="0"/>
                    </a:lnTo>
                    <a:close/>
                  </a:path>
                </a:pathLst>
              </a:custGeom>
              <a:solidFill>
                <a:srgbClr val="191919"/>
              </a:solidFill>
            </p:spPr>
            <p:txBody>
              <a:bodyPr wrap="square" lIns="0" tIns="0" rIns="0" bIns="0" rtlCol="0"/>
              <a:lstStyle/>
              <a:p>
                <a:endParaRPr/>
              </a:p>
            </p:txBody>
          </p:sp>
          <p:sp>
            <p:nvSpPr>
              <p:cNvPr id="35" name="object 18">
                <a:extLst>
                  <a:ext uri="{FF2B5EF4-FFF2-40B4-BE49-F238E27FC236}">
                    <a16:creationId xmlns:a16="http://schemas.microsoft.com/office/drawing/2014/main" id="{2CDC5A89-D591-A04C-ABAA-B470AF37A283}"/>
                  </a:ext>
                </a:extLst>
              </p:cNvPr>
              <p:cNvSpPr/>
              <p:nvPr/>
            </p:nvSpPr>
            <p:spPr>
              <a:xfrm>
                <a:off x="10655096" y="532371"/>
                <a:ext cx="2397760" cy="12700"/>
              </a:xfrm>
              <a:custGeom>
                <a:avLst/>
                <a:gdLst/>
                <a:ahLst/>
                <a:cxnLst/>
                <a:rect l="l" t="t" r="r" b="b"/>
                <a:pathLst>
                  <a:path w="2397759" h="12700">
                    <a:moveTo>
                      <a:pt x="2397607" y="0"/>
                    </a:moveTo>
                    <a:lnTo>
                      <a:pt x="0" y="0"/>
                    </a:lnTo>
                    <a:lnTo>
                      <a:pt x="0" y="12700"/>
                    </a:lnTo>
                    <a:lnTo>
                      <a:pt x="2397607" y="12700"/>
                    </a:lnTo>
                    <a:lnTo>
                      <a:pt x="2397607" y="0"/>
                    </a:lnTo>
                    <a:close/>
                  </a:path>
                </a:pathLst>
              </a:custGeom>
              <a:solidFill>
                <a:srgbClr val="FF6300"/>
              </a:solidFill>
            </p:spPr>
            <p:txBody>
              <a:bodyPr wrap="square" lIns="0" tIns="0" rIns="0" bIns="0" rtlCol="0"/>
              <a:lstStyle/>
              <a:p>
                <a:endParaRPr/>
              </a:p>
            </p:txBody>
          </p:sp>
        </p:grpSp>
        <p:sp>
          <p:nvSpPr>
            <p:cNvPr id="32" name="Rectangle 31">
              <a:hlinkClick r:id="rId2"/>
              <a:extLst>
                <a:ext uri="{FF2B5EF4-FFF2-40B4-BE49-F238E27FC236}">
                  <a16:creationId xmlns:a16="http://schemas.microsoft.com/office/drawing/2014/main" id="{54848C35-A2F0-D842-B0E2-053B5AB55E69}"/>
                </a:ext>
              </a:extLst>
            </p:cNvPr>
            <p:cNvSpPr/>
            <p:nvPr/>
          </p:nvSpPr>
          <p:spPr>
            <a:xfrm>
              <a:off x="11391789" y="277879"/>
              <a:ext cx="1672253" cy="246221"/>
            </a:xfrm>
            <a:prstGeom prst="rect">
              <a:avLst/>
            </a:prstGeom>
          </p:spPr>
          <p:txBody>
            <a:bodyPr wrap="none">
              <a:spAutoFit/>
            </a:bodyPr>
            <a:lstStyle/>
            <a:p>
              <a:r>
                <a:rPr lang="fr-FR" sz="1000" spc="50" dirty="0" err="1">
                  <a:solidFill>
                    <a:schemeClr val="tx1">
                      <a:lumMod val="75000"/>
                      <a:lumOff val="25000"/>
                    </a:schemeClr>
                  </a:solidFill>
                  <a:latin typeface="Poppins" pitchFamily="2" charset="77"/>
                  <a:cs typeface="Poppins" pitchFamily="2" charset="77"/>
                </a:rPr>
                <a:t>www.mcve-tech.com</a:t>
              </a:r>
              <a:endParaRPr lang="fr-FR" sz="1000" spc="50" dirty="0">
                <a:solidFill>
                  <a:schemeClr val="tx1">
                    <a:lumMod val="75000"/>
                    <a:lumOff val="25000"/>
                  </a:schemeClr>
                </a:solidFill>
                <a:latin typeface="Poppins" pitchFamily="2" charset="77"/>
                <a:cs typeface="Poppins" pitchFamily="2" charset="77"/>
              </a:endParaRPr>
            </a:p>
          </p:txBody>
        </p:sp>
      </p:grpSp>
      <p:grpSp>
        <p:nvGrpSpPr>
          <p:cNvPr id="38" name="object 17">
            <a:extLst>
              <a:ext uri="{FF2B5EF4-FFF2-40B4-BE49-F238E27FC236}">
                <a16:creationId xmlns:a16="http://schemas.microsoft.com/office/drawing/2014/main" id="{5569CC3A-D3B8-F04B-B3E7-08A5B8420BA1}"/>
              </a:ext>
            </a:extLst>
          </p:cNvPr>
          <p:cNvGrpSpPr/>
          <p:nvPr userDrawn="1"/>
        </p:nvGrpSpPr>
        <p:grpSpPr>
          <a:xfrm>
            <a:off x="0" y="1041819"/>
            <a:ext cx="389255" cy="590550"/>
            <a:chOff x="0" y="1041819"/>
            <a:chExt cx="389255" cy="590550"/>
          </a:xfrm>
        </p:grpSpPr>
        <p:sp>
          <p:nvSpPr>
            <p:cNvPr id="39" name="object 18">
              <a:extLst>
                <a:ext uri="{FF2B5EF4-FFF2-40B4-BE49-F238E27FC236}">
                  <a16:creationId xmlns:a16="http://schemas.microsoft.com/office/drawing/2014/main" id="{D79F6F5B-0CD8-AC4E-88D1-18C962FF7381}"/>
                </a:ext>
              </a:extLst>
            </p:cNvPr>
            <p:cNvSpPr/>
            <p:nvPr/>
          </p:nvSpPr>
          <p:spPr>
            <a:xfrm>
              <a:off x="0" y="1041819"/>
              <a:ext cx="389255" cy="391795"/>
            </a:xfrm>
            <a:custGeom>
              <a:avLst/>
              <a:gdLst/>
              <a:ahLst/>
              <a:cxnLst/>
              <a:rect l="l" t="t" r="r" b="b"/>
              <a:pathLst>
                <a:path w="389255" h="391794">
                  <a:moveTo>
                    <a:pt x="388835" y="0"/>
                  </a:moveTo>
                  <a:lnTo>
                    <a:pt x="0" y="0"/>
                  </a:lnTo>
                  <a:lnTo>
                    <a:pt x="0" y="391287"/>
                  </a:lnTo>
                  <a:lnTo>
                    <a:pt x="388835" y="0"/>
                  </a:lnTo>
                  <a:close/>
                </a:path>
              </a:pathLst>
            </a:custGeom>
            <a:solidFill>
              <a:srgbClr val="FF6300"/>
            </a:solidFill>
          </p:spPr>
          <p:txBody>
            <a:bodyPr wrap="square" lIns="0" tIns="0" rIns="0" bIns="0" rtlCol="0"/>
            <a:lstStyle/>
            <a:p>
              <a:endParaRPr/>
            </a:p>
          </p:txBody>
        </p:sp>
        <p:sp>
          <p:nvSpPr>
            <p:cNvPr id="40" name="object 19">
              <a:extLst>
                <a:ext uri="{FF2B5EF4-FFF2-40B4-BE49-F238E27FC236}">
                  <a16:creationId xmlns:a16="http://schemas.microsoft.com/office/drawing/2014/main" id="{07A2AEC4-7BDC-D945-ACCC-0C20550F9B1F}"/>
                </a:ext>
              </a:extLst>
            </p:cNvPr>
            <p:cNvSpPr/>
            <p:nvPr/>
          </p:nvSpPr>
          <p:spPr>
            <a:xfrm>
              <a:off x="0" y="1249425"/>
              <a:ext cx="380365" cy="382905"/>
            </a:xfrm>
            <a:custGeom>
              <a:avLst/>
              <a:gdLst/>
              <a:ahLst/>
              <a:cxnLst/>
              <a:rect l="l" t="t" r="r" b="b"/>
              <a:pathLst>
                <a:path w="380365" h="382905">
                  <a:moveTo>
                    <a:pt x="380046" y="0"/>
                  </a:moveTo>
                  <a:lnTo>
                    <a:pt x="0" y="0"/>
                  </a:lnTo>
                  <a:lnTo>
                    <a:pt x="0" y="382446"/>
                  </a:lnTo>
                  <a:lnTo>
                    <a:pt x="380046" y="0"/>
                  </a:lnTo>
                  <a:close/>
                </a:path>
              </a:pathLst>
            </a:custGeom>
            <a:solidFill>
              <a:srgbClr val="414042"/>
            </a:solidFill>
          </p:spPr>
          <p:txBody>
            <a:bodyPr wrap="square" lIns="0" tIns="0" rIns="0" bIns="0" rtlCol="0"/>
            <a:lstStyle/>
            <a:p>
              <a:endParaRPr/>
            </a:p>
          </p:txBody>
        </p:sp>
      </p:grpSp>
      <p:pic>
        <p:nvPicPr>
          <p:cNvPr id="29" name="Graphique 28">
            <a:extLst>
              <a:ext uri="{FF2B5EF4-FFF2-40B4-BE49-F238E27FC236}">
                <a16:creationId xmlns:a16="http://schemas.microsoft.com/office/drawing/2014/main" id="{59A4763A-C2A5-42C4-A3D6-0866F6DCBEC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560009" y="3779045"/>
            <a:ext cx="418458" cy="431138"/>
          </a:xfrm>
          <a:prstGeom prst="rect">
            <a:avLst/>
          </a:prstGeom>
        </p:spPr>
      </p:pic>
    </p:spTree>
    <p:extLst>
      <p:ext uri="{BB962C8B-B14F-4D97-AF65-F5344CB8AC3E}">
        <p14:creationId xmlns:p14="http://schemas.microsoft.com/office/powerpoint/2010/main" val="960381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Vide">
    <p:spTree>
      <p:nvGrpSpPr>
        <p:cNvPr id="1" name=""/>
        <p:cNvGrpSpPr/>
        <p:nvPr/>
      </p:nvGrpSpPr>
      <p:grpSpPr>
        <a:xfrm>
          <a:off x="0" y="0"/>
          <a:ext cx="0" cy="0"/>
          <a:chOff x="0" y="0"/>
          <a:chExt cx="0" cy="0"/>
        </a:xfrm>
      </p:grpSpPr>
      <p:pic>
        <p:nvPicPr>
          <p:cNvPr id="26" name="Image 25">
            <a:extLst>
              <a:ext uri="{FF2B5EF4-FFF2-40B4-BE49-F238E27FC236}">
                <a16:creationId xmlns:a16="http://schemas.microsoft.com/office/drawing/2014/main" id="{9FB773A7-33E6-4F40-8FC7-733A982C89C0}"/>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1"/>
            <a:ext cx="14185900" cy="7975600"/>
          </a:xfrm>
          <a:prstGeom prst="rect">
            <a:avLst/>
          </a:prstGeom>
        </p:spPr>
      </p:pic>
      <p:grpSp>
        <p:nvGrpSpPr>
          <p:cNvPr id="6" name="Groupe 5">
            <a:extLst>
              <a:ext uri="{FF2B5EF4-FFF2-40B4-BE49-F238E27FC236}">
                <a16:creationId xmlns:a16="http://schemas.microsoft.com/office/drawing/2014/main" id="{238CA9DE-F8C9-A44C-8B24-B28377CB75E8}"/>
              </a:ext>
            </a:extLst>
          </p:cNvPr>
          <p:cNvGrpSpPr/>
          <p:nvPr userDrawn="1"/>
        </p:nvGrpSpPr>
        <p:grpSpPr>
          <a:xfrm>
            <a:off x="478497" y="0"/>
            <a:ext cx="1620520" cy="2218055"/>
            <a:chOff x="478497" y="0"/>
            <a:chExt cx="1620520" cy="2218055"/>
          </a:xfrm>
        </p:grpSpPr>
        <p:sp>
          <p:nvSpPr>
            <p:cNvPr id="7" name="object 11">
              <a:extLst>
                <a:ext uri="{FF2B5EF4-FFF2-40B4-BE49-F238E27FC236}">
                  <a16:creationId xmlns:a16="http://schemas.microsoft.com/office/drawing/2014/main" id="{E865B4A7-D08D-4A4B-A4CA-16AFBAC0FE53}"/>
                </a:ext>
              </a:extLst>
            </p:cNvPr>
            <p:cNvSpPr/>
            <p:nvPr/>
          </p:nvSpPr>
          <p:spPr>
            <a:xfrm>
              <a:off x="478497" y="0"/>
              <a:ext cx="1620520" cy="2218055"/>
            </a:xfrm>
            <a:custGeom>
              <a:avLst/>
              <a:gdLst/>
              <a:ahLst/>
              <a:cxnLst/>
              <a:rect l="l" t="t" r="r" b="b"/>
              <a:pathLst>
                <a:path w="1620520" h="2218055">
                  <a:moveTo>
                    <a:pt x="1620227" y="0"/>
                  </a:moveTo>
                  <a:lnTo>
                    <a:pt x="0" y="0"/>
                  </a:lnTo>
                  <a:lnTo>
                    <a:pt x="0" y="2217635"/>
                  </a:lnTo>
                  <a:lnTo>
                    <a:pt x="1620227" y="2217635"/>
                  </a:lnTo>
                  <a:lnTo>
                    <a:pt x="1620227" y="0"/>
                  </a:lnTo>
                  <a:close/>
                </a:path>
              </a:pathLst>
            </a:custGeom>
            <a:solidFill>
              <a:srgbClr val="343434"/>
            </a:solidFill>
          </p:spPr>
          <p:txBody>
            <a:bodyPr wrap="square" lIns="0" tIns="0" rIns="0" bIns="0" rtlCol="0"/>
            <a:lstStyle/>
            <a:p>
              <a:endParaRPr/>
            </a:p>
          </p:txBody>
        </p:sp>
        <p:sp>
          <p:nvSpPr>
            <p:cNvPr id="8" name="object 12">
              <a:extLst>
                <a:ext uri="{FF2B5EF4-FFF2-40B4-BE49-F238E27FC236}">
                  <a16:creationId xmlns:a16="http://schemas.microsoft.com/office/drawing/2014/main" id="{A5B41499-DA46-F347-9470-7203983635EE}"/>
                </a:ext>
              </a:extLst>
            </p:cNvPr>
            <p:cNvSpPr/>
            <p:nvPr/>
          </p:nvSpPr>
          <p:spPr>
            <a:xfrm>
              <a:off x="787146" y="1844928"/>
              <a:ext cx="161925" cy="104139"/>
            </a:xfrm>
            <a:custGeom>
              <a:avLst/>
              <a:gdLst/>
              <a:ahLst/>
              <a:cxnLst/>
              <a:rect l="l" t="t" r="r" b="b"/>
              <a:pathLst>
                <a:path w="161925" h="104139">
                  <a:moveTo>
                    <a:pt x="80505" y="0"/>
                  </a:moveTo>
                  <a:lnTo>
                    <a:pt x="0" y="0"/>
                  </a:lnTo>
                  <a:lnTo>
                    <a:pt x="0" y="6350"/>
                  </a:lnTo>
                  <a:lnTo>
                    <a:pt x="36626" y="6350"/>
                  </a:lnTo>
                  <a:lnTo>
                    <a:pt x="36626" y="104140"/>
                  </a:lnTo>
                  <a:lnTo>
                    <a:pt x="44094" y="104140"/>
                  </a:lnTo>
                  <a:lnTo>
                    <a:pt x="44094" y="6350"/>
                  </a:lnTo>
                  <a:lnTo>
                    <a:pt x="80505" y="6350"/>
                  </a:lnTo>
                  <a:lnTo>
                    <a:pt x="80505" y="0"/>
                  </a:lnTo>
                  <a:close/>
                </a:path>
                <a:path w="161925" h="104139">
                  <a:moveTo>
                    <a:pt x="161709" y="0"/>
                  </a:moveTo>
                  <a:lnTo>
                    <a:pt x="99580" y="0"/>
                  </a:lnTo>
                  <a:lnTo>
                    <a:pt x="99580" y="103657"/>
                  </a:lnTo>
                  <a:lnTo>
                    <a:pt x="161709" y="103657"/>
                  </a:lnTo>
                  <a:lnTo>
                    <a:pt x="161709" y="97434"/>
                  </a:lnTo>
                  <a:lnTo>
                    <a:pt x="107137" y="97434"/>
                  </a:lnTo>
                  <a:lnTo>
                    <a:pt x="107137" y="54216"/>
                  </a:lnTo>
                  <a:lnTo>
                    <a:pt x="152552" y="54216"/>
                  </a:lnTo>
                  <a:lnTo>
                    <a:pt x="152552" y="48133"/>
                  </a:lnTo>
                  <a:lnTo>
                    <a:pt x="107137" y="48133"/>
                  </a:lnTo>
                  <a:lnTo>
                    <a:pt x="107137" y="6223"/>
                  </a:lnTo>
                  <a:lnTo>
                    <a:pt x="161709" y="6223"/>
                  </a:lnTo>
                  <a:lnTo>
                    <a:pt x="161709" y="0"/>
                  </a:lnTo>
                  <a:close/>
                </a:path>
              </a:pathLst>
            </a:custGeom>
            <a:solidFill>
              <a:srgbClr val="FFFFFF"/>
            </a:solidFill>
          </p:spPr>
          <p:txBody>
            <a:bodyPr wrap="square" lIns="0" tIns="0" rIns="0" bIns="0" rtlCol="0"/>
            <a:lstStyle/>
            <a:p>
              <a:endParaRPr/>
            </a:p>
          </p:txBody>
        </p:sp>
        <p:sp>
          <p:nvSpPr>
            <p:cNvPr id="9" name="object 13">
              <a:extLst>
                <a:ext uri="{FF2B5EF4-FFF2-40B4-BE49-F238E27FC236}">
                  <a16:creationId xmlns:a16="http://schemas.microsoft.com/office/drawing/2014/main" id="{B2D6D725-D5EC-3043-BB05-3716986BAA77}"/>
                </a:ext>
              </a:extLst>
            </p:cNvPr>
            <p:cNvSpPr/>
            <p:nvPr/>
          </p:nvSpPr>
          <p:spPr>
            <a:xfrm>
              <a:off x="968151" y="1843753"/>
              <a:ext cx="85788" cy="105994"/>
            </a:xfrm>
            <a:prstGeom prst="rect">
              <a:avLst/>
            </a:prstGeom>
            <a:blipFill>
              <a:blip r:embed="rId4" cstate="print"/>
              <a:stretch>
                <a:fillRect/>
              </a:stretch>
            </a:blipFill>
          </p:spPr>
          <p:txBody>
            <a:bodyPr wrap="square" lIns="0" tIns="0" rIns="0" bIns="0" rtlCol="0"/>
            <a:lstStyle/>
            <a:p>
              <a:endParaRPr/>
            </a:p>
          </p:txBody>
        </p:sp>
        <p:sp>
          <p:nvSpPr>
            <p:cNvPr id="10" name="object 14">
              <a:extLst>
                <a:ext uri="{FF2B5EF4-FFF2-40B4-BE49-F238E27FC236}">
                  <a16:creationId xmlns:a16="http://schemas.microsoft.com/office/drawing/2014/main" id="{2C6BC9F4-7D65-734E-9D46-72D5E6F9B035}"/>
                </a:ext>
              </a:extLst>
            </p:cNvPr>
            <p:cNvSpPr/>
            <p:nvPr/>
          </p:nvSpPr>
          <p:spPr>
            <a:xfrm>
              <a:off x="1078656" y="1844922"/>
              <a:ext cx="79997" cy="103657"/>
            </a:xfrm>
            <a:prstGeom prst="rect">
              <a:avLst/>
            </a:prstGeom>
            <a:blipFill>
              <a:blip r:embed="rId5" cstate="print"/>
              <a:stretch>
                <a:fillRect/>
              </a:stretch>
            </a:blipFill>
          </p:spPr>
          <p:txBody>
            <a:bodyPr wrap="square" lIns="0" tIns="0" rIns="0" bIns="0" rtlCol="0"/>
            <a:lstStyle/>
            <a:p>
              <a:endParaRPr/>
            </a:p>
          </p:txBody>
        </p:sp>
        <p:sp>
          <p:nvSpPr>
            <p:cNvPr id="11" name="object 15">
              <a:extLst>
                <a:ext uri="{FF2B5EF4-FFF2-40B4-BE49-F238E27FC236}">
                  <a16:creationId xmlns:a16="http://schemas.microsoft.com/office/drawing/2014/main" id="{C92994E3-FAEC-634E-B3C4-C95D25566394}"/>
                </a:ext>
              </a:extLst>
            </p:cNvPr>
            <p:cNvSpPr/>
            <p:nvPr/>
          </p:nvSpPr>
          <p:spPr>
            <a:xfrm>
              <a:off x="1190553" y="1844921"/>
              <a:ext cx="79997" cy="103657"/>
            </a:xfrm>
            <a:prstGeom prst="rect">
              <a:avLst/>
            </a:prstGeom>
            <a:blipFill>
              <a:blip r:embed="rId6" cstate="print"/>
              <a:stretch>
                <a:fillRect/>
              </a:stretch>
            </a:blipFill>
          </p:spPr>
          <p:txBody>
            <a:bodyPr wrap="square" lIns="0" tIns="0" rIns="0" bIns="0" rtlCol="0"/>
            <a:lstStyle/>
            <a:p>
              <a:endParaRPr/>
            </a:p>
          </p:txBody>
        </p:sp>
        <p:sp>
          <p:nvSpPr>
            <p:cNvPr id="12" name="object 16">
              <a:extLst>
                <a:ext uri="{FF2B5EF4-FFF2-40B4-BE49-F238E27FC236}">
                  <a16:creationId xmlns:a16="http://schemas.microsoft.com/office/drawing/2014/main" id="{1BDA1969-BF8B-6942-B552-6C8EAB5F2A14}"/>
                </a:ext>
              </a:extLst>
            </p:cNvPr>
            <p:cNvSpPr/>
            <p:nvPr/>
          </p:nvSpPr>
          <p:spPr>
            <a:xfrm>
              <a:off x="1296083" y="1843754"/>
              <a:ext cx="98818" cy="105918"/>
            </a:xfrm>
            <a:prstGeom prst="rect">
              <a:avLst/>
            </a:prstGeom>
            <a:blipFill>
              <a:blip r:embed="rId7" cstate="print"/>
              <a:stretch>
                <a:fillRect/>
              </a:stretch>
            </a:blipFill>
          </p:spPr>
          <p:txBody>
            <a:bodyPr wrap="square" lIns="0" tIns="0" rIns="0" bIns="0" rtlCol="0"/>
            <a:lstStyle/>
            <a:p>
              <a:endParaRPr/>
            </a:p>
          </p:txBody>
        </p:sp>
        <p:sp>
          <p:nvSpPr>
            <p:cNvPr id="13" name="object 17">
              <a:extLst>
                <a:ext uri="{FF2B5EF4-FFF2-40B4-BE49-F238E27FC236}">
                  <a16:creationId xmlns:a16="http://schemas.microsoft.com/office/drawing/2014/main" id="{F43CB00B-F9A0-8140-A3E1-B9E4FDE50101}"/>
                </a:ext>
              </a:extLst>
            </p:cNvPr>
            <p:cNvSpPr/>
            <p:nvPr/>
          </p:nvSpPr>
          <p:spPr>
            <a:xfrm>
              <a:off x="1420428" y="1843754"/>
              <a:ext cx="162653" cy="105918"/>
            </a:xfrm>
            <a:prstGeom prst="rect">
              <a:avLst/>
            </a:prstGeom>
            <a:blipFill>
              <a:blip r:embed="rId8" cstate="print"/>
              <a:stretch>
                <a:fillRect/>
              </a:stretch>
            </a:blipFill>
          </p:spPr>
          <p:txBody>
            <a:bodyPr wrap="square" lIns="0" tIns="0" rIns="0" bIns="0" rtlCol="0"/>
            <a:lstStyle/>
            <a:p>
              <a:endParaRPr/>
            </a:p>
          </p:txBody>
        </p:sp>
        <p:sp>
          <p:nvSpPr>
            <p:cNvPr id="14" name="object 18">
              <a:extLst>
                <a:ext uri="{FF2B5EF4-FFF2-40B4-BE49-F238E27FC236}">
                  <a16:creationId xmlns:a16="http://schemas.microsoft.com/office/drawing/2014/main" id="{57332BBA-BD5B-6944-A9CB-EDB11B181E20}"/>
                </a:ext>
              </a:extLst>
            </p:cNvPr>
            <p:cNvSpPr/>
            <p:nvPr/>
          </p:nvSpPr>
          <p:spPr>
            <a:xfrm>
              <a:off x="1602309" y="1843751"/>
              <a:ext cx="89598" cy="106006"/>
            </a:xfrm>
            <a:prstGeom prst="rect">
              <a:avLst/>
            </a:prstGeom>
            <a:blipFill>
              <a:blip r:embed="rId9" cstate="print"/>
              <a:stretch>
                <a:fillRect/>
              </a:stretch>
            </a:blipFill>
          </p:spPr>
          <p:txBody>
            <a:bodyPr wrap="square" lIns="0" tIns="0" rIns="0" bIns="0" rtlCol="0"/>
            <a:lstStyle/>
            <a:p>
              <a:endParaRPr/>
            </a:p>
          </p:txBody>
        </p:sp>
        <p:sp>
          <p:nvSpPr>
            <p:cNvPr id="15" name="object 19">
              <a:extLst>
                <a:ext uri="{FF2B5EF4-FFF2-40B4-BE49-F238E27FC236}">
                  <a16:creationId xmlns:a16="http://schemas.microsoft.com/office/drawing/2014/main" id="{B2D06D27-E3CF-F048-8F09-C29856B2CF00}"/>
                </a:ext>
              </a:extLst>
            </p:cNvPr>
            <p:cNvSpPr/>
            <p:nvPr/>
          </p:nvSpPr>
          <p:spPr>
            <a:xfrm>
              <a:off x="1722120" y="1844915"/>
              <a:ext cx="104775" cy="104139"/>
            </a:xfrm>
            <a:custGeom>
              <a:avLst/>
              <a:gdLst/>
              <a:ahLst/>
              <a:cxnLst/>
              <a:rect l="l" t="t" r="r" b="b"/>
              <a:pathLst>
                <a:path w="104775" h="104139">
                  <a:moveTo>
                    <a:pt x="7556" y="0"/>
                  </a:moveTo>
                  <a:lnTo>
                    <a:pt x="0" y="0"/>
                  </a:lnTo>
                  <a:lnTo>
                    <a:pt x="0" y="103657"/>
                  </a:lnTo>
                  <a:lnTo>
                    <a:pt x="7556" y="103657"/>
                  </a:lnTo>
                  <a:lnTo>
                    <a:pt x="7556" y="0"/>
                  </a:lnTo>
                  <a:close/>
                </a:path>
                <a:path w="104775" h="104139">
                  <a:moveTo>
                    <a:pt x="104343" y="12"/>
                  </a:moveTo>
                  <a:lnTo>
                    <a:pt x="42214" y="12"/>
                  </a:lnTo>
                  <a:lnTo>
                    <a:pt x="42214" y="103670"/>
                  </a:lnTo>
                  <a:lnTo>
                    <a:pt x="104343" y="103670"/>
                  </a:lnTo>
                  <a:lnTo>
                    <a:pt x="104343" y="97447"/>
                  </a:lnTo>
                  <a:lnTo>
                    <a:pt x="49771" y="97447"/>
                  </a:lnTo>
                  <a:lnTo>
                    <a:pt x="49771" y="54229"/>
                  </a:lnTo>
                  <a:lnTo>
                    <a:pt x="95186" y="54229"/>
                  </a:lnTo>
                  <a:lnTo>
                    <a:pt x="95186" y="48145"/>
                  </a:lnTo>
                  <a:lnTo>
                    <a:pt x="49771" y="48145"/>
                  </a:lnTo>
                  <a:lnTo>
                    <a:pt x="49771" y="6235"/>
                  </a:lnTo>
                  <a:lnTo>
                    <a:pt x="104343" y="6235"/>
                  </a:lnTo>
                  <a:lnTo>
                    <a:pt x="104343" y="12"/>
                  </a:lnTo>
                  <a:close/>
                </a:path>
              </a:pathLst>
            </a:custGeom>
            <a:solidFill>
              <a:srgbClr val="FFFFFF"/>
            </a:solidFill>
          </p:spPr>
          <p:txBody>
            <a:bodyPr wrap="square" lIns="0" tIns="0" rIns="0" bIns="0" rtlCol="0"/>
            <a:lstStyle/>
            <a:p>
              <a:endParaRPr/>
            </a:p>
          </p:txBody>
        </p:sp>
        <p:sp>
          <p:nvSpPr>
            <p:cNvPr id="16" name="object 20">
              <a:extLst>
                <a:ext uri="{FF2B5EF4-FFF2-40B4-BE49-F238E27FC236}">
                  <a16:creationId xmlns:a16="http://schemas.microsoft.com/office/drawing/2014/main" id="{B861CADB-7BFA-414C-A548-700CD4596DEF}"/>
                </a:ext>
              </a:extLst>
            </p:cNvPr>
            <p:cNvSpPr/>
            <p:nvPr/>
          </p:nvSpPr>
          <p:spPr>
            <a:xfrm>
              <a:off x="750735" y="652385"/>
              <a:ext cx="1076325" cy="1112520"/>
            </a:xfrm>
            <a:custGeom>
              <a:avLst/>
              <a:gdLst/>
              <a:ahLst/>
              <a:cxnLst/>
              <a:rect l="l" t="t" r="r" b="b"/>
              <a:pathLst>
                <a:path w="1076325" h="1112520">
                  <a:moveTo>
                    <a:pt x="144868" y="385953"/>
                  </a:moveTo>
                  <a:lnTo>
                    <a:pt x="58559" y="164706"/>
                  </a:lnTo>
                  <a:lnTo>
                    <a:pt x="0" y="507530"/>
                  </a:lnTo>
                  <a:lnTo>
                    <a:pt x="123786" y="507530"/>
                  </a:lnTo>
                  <a:lnTo>
                    <a:pt x="144868" y="385953"/>
                  </a:lnTo>
                  <a:close/>
                </a:path>
                <a:path w="1076325" h="1112520">
                  <a:moveTo>
                    <a:pt x="364578" y="1111999"/>
                  </a:moveTo>
                  <a:lnTo>
                    <a:pt x="250545" y="823163"/>
                  </a:lnTo>
                  <a:lnTo>
                    <a:pt x="169265" y="614794"/>
                  </a:lnTo>
                  <a:lnTo>
                    <a:pt x="26377" y="614794"/>
                  </a:lnTo>
                  <a:lnTo>
                    <a:pt x="236067" y="1111999"/>
                  </a:lnTo>
                  <a:lnTo>
                    <a:pt x="364578" y="1111999"/>
                  </a:lnTo>
                  <a:close/>
                </a:path>
                <a:path w="1076325" h="1112520">
                  <a:moveTo>
                    <a:pt x="575424" y="614807"/>
                  </a:moveTo>
                  <a:lnTo>
                    <a:pt x="431050" y="614807"/>
                  </a:lnTo>
                  <a:lnTo>
                    <a:pt x="348602" y="816102"/>
                  </a:lnTo>
                  <a:lnTo>
                    <a:pt x="417131" y="988898"/>
                  </a:lnTo>
                  <a:lnTo>
                    <a:pt x="575424" y="614807"/>
                  </a:lnTo>
                  <a:close/>
                </a:path>
                <a:path w="1076325" h="1112520">
                  <a:moveTo>
                    <a:pt x="599897" y="507517"/>
                  </a:moveTo>
                  <a:lnTo>
                    <a:pt x="518629" y="28905"/>
                  </a:lnTo>
                  <a:lnTo>
                    <a:pt x="395490" y="28905"/>
                  </a:lnTo>
                  <a:lnTo>
                    <a:pt x="300266" y="284086"/>
                  </a:lnTo>
                  <a:lnTo>
                    <a:pt x="204406" y="28905"/>
                  </a:lnTo>
                  <a:lnTo>
                    <a:pt x="87541" y="28905"/>
                  </a:lnTo>
                  <a:lnTo>
                    <a:pt x="274231" y="507517"/>
                  </a:lnTo>
                  <a:lnTo>
                    <a:pt x="321843" y="507517"/>
                  </a:lnTo>
                  <a:lnTo>
                    <a:pt x="434835" y="232029"/>
                  </a:lnTo>
                  <a:lnTo>
                    <a:pt x="476097" y="507517"/>
                  </a:lnTo>
                  <a:lnTo>
                    <a:pt x="599897" y="507517"/>
                  </a:lnTo>
                  <a:close/>
                </a:path>
                <a:path w="1076325" h="1112520">
                  <a:moveTo>
                    <a:pt x="1075715" y="1001166"/>
                  </a:moveTo>
                  <a:lnTo>
                    <a:pt x="850023" y="1001166"/>
                  </a:lnTo>
                  <a:lnTo>
                    <a:pt x="850023" y="909726"/>
                  </a:lnTo>
                  <a:lnTo>
                    <a:pt x="1065987" y="909726"/>
                  </a:lnTo>
                  <a:lnTo>
                    <a:pt x="1065987" y="814476"/>
                  </a:lnTo>
                  <a:lnTo>
                    <a:pt x="711923" y="814476"/>
                  </a:lnTo>
                  <a:lnTo>
                    <a:pt x="711923" y="909726"/>
                  </a:lnTo>
                  <a:lnTo>
                    <a:pt x="711923" y="1001166"/>
                  </a:lnTo>
                  <a:lnTo>
                    <a:pt x="711923" y="1110386"/>
                  </a:lnTo>
                  <a:lnTo>
                    <a:pt x="1075715" y="1110386"/>
                  </a:lnTo>
                  <a:lnTo>
                    <a:pt x="1075715" y="1001166"/>
                  </a:lnTo>
                  <a:close/>
                </a:path>
                <a:path w="1076325" h="1112520">
                  <a:moveTo>
                    <a:pt x="1075728" y="25704"/>
                  </a:moveTo>
                  <a:lnTo>
                    <a:pt x="1029919" y="9842"/>
                  </a:lnTo>
                  <a:lnTo>
                    <a:pt x="986459" y="1574"/>
                  </a:lnTo>
                  <a:lnTo>
                    <a:pt x="957033" y="0"/>
                  </a:lnTo>
                  <a:lnTo>
                    <a:pt x="931278" y="1219"/>
                  </a:lnTo>
                  <a:lnTo>
                    <a:pt x="881494" y="10947"/>
                  </a:lnTo>
                  <a:lnTo>
                    <a:pt x="834453" y="30137"/>
                  </a:lnTo>
                  <a:lnTo>
                    <a:pt x="792734" y="57175"/>
                  </a:lnTo>
                  <a:lnTo>
                    <a:pt x="756983" y="91668"/>
                  </a:lnTo>
                  <a:lnTo>
                    <a:pt x="728294" y="132880"/>
                  </a:lnTo>
                  <a:lnTo>
                    <a:pt x="707618" y="179527"/>
                  </a:lnTo>
                  <a:lnTo>
                    <a:pt x="696976" y="229958"/>
                  </a:lnTo>
                  <a:lnTo>
                    <a:pt x="695350" y="268732"/>
                  </a:lnTo>
                  <a:lnTo>
                    <a:pt x="696976" y="295605"/>
                  </a:lnTo>
                  <a:lnTo>
                    <a:pt x="707618" y="346049"/>
                  </a:lnTo>
                  <a:lnTo>
                    <a:pt x="728294" y="392684"/>
                  </a:lnTo>
                  <a:lnTo>
                    <a:pt x="756983" y="433908"/>
                  </a:lnTo>
                  <a:lnTo>
                    <a:pt x="792734" y="468401"/>
                  </a:lnTo>
                  <a:lnTo>
                    <a:pt x="834453" y="495427"/>
                  </a:lnTo>
                  <a:lnTo>
                    <a:pt x="881494" y="514604"/>
                  </a:lnTo>
                  <a:lnTo>
                    <a:pt x="931278" y="524319"/>
                  </a:lnTo>
                  <a:lnTo>
                    <a:pt x="957033" y="525538"/>
                  </a:lnTo>
                  <a:lnTo>
                    <a:pt x="971816" y="525145"/>
                  </a:lnTo>
                  <a:lnTo>
                    <a:pt x="1015390" y="519303"/>
                  </a:lnTo>
                  <a:lnTo>
                    <a:pt x="1060094" y="505993"/>
                  </a:lnTo>
                  <a:lnTo>
                    <a:pt x="1075728" y="499833"/>
                  </a:lnTo>
                  <a:lnTo>
                    <a:pt x="1075728" y="345541"/>
                  </a:lnTo>
                  <a:lnTo>
                    <a:pt x="1068705" y="353720"/>
                  </a:lnTo>
                  <a:lnTo>
                    <a:pt x="1065060" y="357441"/>
                  </a:lnTo>
                  <a:lnTo>
                    <a:pt x="1041895" y="375767"/>
                  </a:lnTo>
                  <a:lnTo>
                    <a:pt x="1017485" y="388912"/>
                  </a:lnTo>
                  <a:lnTo>
                    <a:pt x="991844" y="396849"/>
                  </a:lnTo>
                  <a:lnTo>
                    <a:pt x="964958" y="399580"/>
                  </a:lnTo>
                  <a:lnTo>
                    <a:pt x="964692" y="400265"/>
                  </a:lnTo>
                  <a:lnTo>
                    <a:pt x="923785" y="394309"/>
                  </a:lnTo>
                  <a:lnTo>
                    <a:pt x="888212" y="377266"/>
                  </a:lnTo>
                  <a:lnTo>
                    <a:pt x="855522" y="345211"/>
                  </a:lnTo>
                  <a:lnTo>
                    <a:pt x="844854" y="327126"/>
                  </a:lnTo>
                  <a:lnTo>
                    <a:pt x="845172" y="326301"/>
                  </a:lnTo>
                  <a:lnTo>
                    <a:pt x="842010" y="319887"/>
                  </a:lnTo>
                  <a:lnTo>
                    <a:pt x="831151" y="277050"/>
                  </a:lnTo>
                  <a:lnTo>
                    <a:pt x="830440" y="262788"/>
                  </a:lnTo>
                  <a:lnTo>
                    <a:pt x="831151" y="248513"/>
                  </a:lnTo>
                  <a:lnTo>
                    <a:pt x="833081" y="234797"/>
                  </a:lnTo>
                  <a:lnTo>
                    <a:pt x="836244" y="221627"/>
                  </a:lnTo>
                  <a:lnTo>
                    <a:pt x="840638" y="209029"/>
                  </a:lnTo>
                  <a:lnTo>
                    <a:pt x="845172" y="199250"/>
                  </a:lnTo>
                  <a:lnTo>
                    <a:pt x="844854" y="198424"/>
                  </a:lnTo>
                  <a:lnTo>
                    <a:pt x="868667" y="164515"/>
                  </a:lnTo>
                  <a:lnTo>
                    <a:pt x="899274" y="141579"/>
                  </a:lnTo>
                  <a:lnTo>
                    <a:pt x="936993" y="127927"/>
                  </a:lnTo>
                  <a:lnTo>
                    <a:pt x="964933" y="125298"/>
                  </a:lnTo>
                  <a:lnTo>
                    <a:pt x="996594" y="128714"/>
                  </a:lnTo>
                  <a:lnTo>
                    <a:pt x="1025613" y="138976"/>
                  </a:lnTo>
                  <a:lnTo>
                    <a:pt x="1051991" y="156083"/>
                  </a:lnTo>
                  <a:lnTo>
                    <a:pt x="1075728" y="180022"/>
                  </a:lnTo>
                  <a:lnTo>
                    <a:pt x="1075728" y="25704"/>
                  </a:lnTo>
                  <a:close/>
                </a:path>
                <a:path w="1076325" h="1112520">
                  <a:moveTo>
                    <a:pt x="1075740" y="613638"/>
                  </a:moveTo>
                  <a:lnTo>
                    <a:pt x="711936" y="613638"/>
                  </a:lnTo>
                  <a:lnTo>
                    <a:pt x="711936" y="726046"/>
                  </a:lnTo>
                  <a:lnTo>
                    <a:pt x="1075740" y="726046"/>
                  </a:lnTo>
                  <a:lnTo>
                    <a:pt x="1075740" y="613638"/>
                  </a:lnTo>
                  <a:close/>
                </a:path>
              </a:pathLst>
            </a:custGeom>
            <a:solidFill>
              <a:srgbClr val="FF6300"/>
            </a:solidFill>
          </p:spPr>
          <p:txBody>
            <a:bodyPr wrap="square" lIns="0" tIns="0" rIns="0" bIns="0" rtlCol="0"/>
            <a:lstStyle/>
            <a:p>
              <a:endParaRPr/>
            </a:p>
          </p:txBody>
        </p:sp>
      </p:grpSp>
      <p:sp>
        <p:nvSpPr>
          <p:cNvPr id="17" name="object 21">
            <a:extLst>
              <a:ext uri="{FF2B5EF4-FFF2-40B4-BE49-F238E27FC236}">
                <a16:creationId xmlns:a16="http://schemas.microsoft.com/office/drawing/2014/main" id="{233BE6E3-C89B-A743-B38E-B605B7C6F9F3}"/>
              </a:ext>
            </a:extLst>
          </p:cNvPr>
          <p:cNvSpPr/>
          <p:nvPr userDrawn="1"/>
        </p:nvSpPr>
        <p:spPr>
          <a:xfrm>
            <a:off x="6012830" y="555358"/>
            <a:ext cx="5400600" cy="2712362"/>
          </a:xfrm>
          <a:custGeom>
            <a:avLst/>
            <a:gdLst/>
            <a:ahLst/>
            <a:cxnLst/>
            <a:rect l="l" t="t" r="r" b="b"/>
            <a:pathLst>
              <a:path w="5534025" h="3412490">
                <a:moveTo>
                  <a:pt x="5533491" y="0"/>
                </a:moveTo>
                <a:lnTo>
                  <a:pt x="0" y="0"/>
                </a:lnTo>
                <a:lnTo>
                  <a:pt x="0" y="3412058"/>
                </a:lnTo>
                <a:lnTo>
                  <a:pt x="5533491" y="3412058"/>
                </a:lnTo>
                <a:lnTo>
                  <a:pt x="5533491" y="0"/>
                </a:lnTo>
                <a:close/>
              </a:path>
            </a:pathLst>
          </a:custGeom>
          <a:solidFill>
            <a:srgbClr val="F36D25"/>
          </a:solidFill>
        </p:spPr>
        <p:txBody>
          <a:bodyPr wrap="square" lIns="0" tIns="0" rIns="0" bIns="0" rtlCol="0"/>
          <a:lstStyle/>
          <a:p>
            <a:endParaRPr/>
          </a:p>
        </p:txBody>
      </p:sp>
      <p:grpSp>
        <p:nvGrpSpPr>
          <p:cNvPr id="18" name="Groupe 17">
            <a:extLst>
              <a:ext uri="{FF2B5EF4-FFF2-40B4-BE49-F238E27FC236}">
                <a16:creationId xmlns:a16="http://schemas.microsoft.com/office/drawing/2014/main" id="{467BA328-55DE-F04C-B2DB-22F7BC120BC2}"/>
              </a:ext>
            </a:extLst>
          </p:cNvPr>
          <p:cNvGrpSpPr/>
          <p:nvPr userDrawn="1"/>
        </p:nvGrpSpPr>
        <p:grpSpPr>
          <a:xfrm>
            <a:off x="0" y="0"/>
            <a:ext cx="14185900" cy="7975576"/>
            <a:chOff x="0" y="0"/>
            <a:chExt cx="14185900" cy="7975576"/>
          </a:xfrm>
        </p:grpSpPr>
        <p:pic>
          <p:nvPicPr>
            <p:cNvPr id="19" name="Graphique 18">
              <a:extLst>
                <a:ext uri="{FF2B5EF4-FFF2-40B4-BE49-F238E27FC236}">
                  <a16:creationId xmlns:a16="http://schemas.microsoft.com/office/drawing/2014/main" id="{E1C198C5-5035-9F46-B840-1A26931FD76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0" y="4249270"/>
              <a:ext cx="1358900" cy="1600200"/>
            </a:xfrm>
            <a:prstGeom prst="rect">
              <a:avLst/>
            </a:prstGeom>
          </p:spPr>
        </p:pic>
        <p:pic>
          <p:nvPicPr>
            <p:cNvPr id="20" name="Graphique 19">
              <a:extLst>
                <a:ext uri="{FF2B5EF4-FFF2-40B4-BE49-F238E27FC236}">
                  <a16:creationId xmlns:a16="http://schemas.microsoft.com/office/drawing/2014/main" id="{945B68D6-25B0-394D-A702-C8CCA12114B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398000" y="7162776"/>
              <a:ext cx="4787900" cy="812800"/>
            </a:xfrm>
            <a:prstGeom prst="rect">
              <a:avLst/>
            </a:prstGeom>
          </p:spPr>
        </p:pic>
        <p:pic>
          <p:nvPicPr>
            <p:cNvPr id="21" name="Graphique 20">
              <a:extLst>
                <a:ext uri="{FF2B5EF4-FFF2-40B4-BE49-F238E27FC236}">
                  <a16:creationId xmlns:a16="http://schemas.microsoft.com/office/drawing/2014/main" id="{2619D952-C9B9-6E49-A5A2-DF4ED9D394E7}"/>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10202203" y="0"/>
              <a:ext cx="3505200" cy="1130300"/>
            </a:xfrm>
            <a:prstGeom prst="rect">
              <a:avLst/>
            </a:prstGeom>
          </p:spPr>
        </p:pic>
      </p:grpSp>
    </p:spTree>
    <p:extLst>
      <p:ext uri="{BB962C8B-B14F-4D97-AF65-F5344CB8AC3E}">
        <p14:creationId xmlns:p14="http://schemas.microsoft.com/office/powerpoint/2010/main" val="3982377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grpSp>
        <p:nvGrpSpPr>
          <p:cNvPr id="27" name="Groupe 26">
            <a:extLst>
              <a:ext uri="{FF2B5EF4-FFF2-40B4-BE49-F238E27FC236}">
                <a16:creationId xmlns:a16="http://schemas.microsoft.com/office/drawing/2014/main" id="{1F16126D-606F-F347-8FD1-A54BF4FF1144}"/>
              </a:ext>
            </a:extLst>
          </p:cNvPr>
          <p:cNvGrpSpPr/>
          <p:nvPr userDrawn="1"/>
        </p:nvGrpSpPr>
        <p:grpSpPr>
          <a:xfrm>
            <a:off x="5650146" y="3190"/>
            <a:ext cx="8537575" cy="7976106"/>
            <a:chOff x="5650146" y="3190"/>
            <a:chExt cx="8537575" cy="7976106"/>
          </a:xfrm>
        </p:grpSpPr>
        <p:sp>
          <p:nvSpPr>
            <p:cNvPr id="19" name="object 5">
              <a:extLst>
                <a:ext uri="{FF2B5EF4-FFF2-40B4-BE49-F238E27FC236}">
                  <a16:creationId xmlns:a16="http://schemas.microsoft.com/office/drawing/2014/main" id="{7DA0F271-DCB9-D04A-B0A5-8BAFD3CF22B5}"/>
                </a:ext>
              </a:extLst>
            </p:cNvPr>
            <p:cNvSpPr/>
            <p:nvPr/>
          </p:nvSpPr>
          <p:spPr>
            <a:xfrm>
              <a:off x="13348835" y="3190"/>
              <a:ext cx="838835" cy="7922895"/>
            </a:xfrm>
            <a:custGeom>
              <a:avLst/>
              <a:gdLst/>
              <a:ahLst/>
              <a:cxnLst/>
              <a:rect l="l" t="t" r="r" b="b"/>
              <a:pathLst>
                <a:path w="838834" h="7922895">
                  <a:moveTo>
                    <a:pt x="838339" y="0"/>
                  </a:moveTo>
                  <a:lnTo>
                    <a:pt x="0" y="0"/>
                  </a:lnTo>
                  <a:lnTo>
                    <a:pt x="0" y="7922399"/>
                  </a:lnTo>
                  <a:lnTo>
                    <a:pt x="838339" y="7922399"/>
                  </a:lnTo>
                  <a:lnTo>
                    <a:pt x="838339" y="0"/>
                  </a:lnTo>
                  <a:close/>
                </a:path>
              </a:pathLst>
            </a:custGeom>
            <a:solidFill>
              <a:srgbClr val="F2F1EC"/>
            </a:solidFill>
          </p:spPr>
          <p:txBody>
            <a:bodyPr wrap="square" lIns="0" tIns="0" rIns="0" bIns="0" rtlCol="0"/>
            <a:lstStyle/>
            <a:p>
              <a:endParaRPr/>
            </a:p>
          </p:txBody>
        </p:sp>
        <p:sp>
          <p:nvSpPr>
            <p:cNvPr id="20" name="object 6">
              <a:extLst>
                <a:ext uri="{FF2B5EF4-FFF2-40B4-BE49-F238E27FC236}">
                  <a16:creationId xmlns:a16="http://schemas.microsoft.com/office/drawing/2014/main" id="{EAFD1E91-EC88-374A-88BC-CDB5A82F76D6}"/>
                </a:ext>
              </a:extLst>
            </p:cNvPr>
            <p:cNvSpPr/>
            <p:nvPr/>
          </p:nvSpPr>
          <p:spPr>
            <a:xfrm>
              <a:off x="5650146" y="7855471"/>
              <a:ext cx="8537575" cy="123825"/>
            </a:xfrm>
            <a:custGeom>
              <a:avLst/>
              <a:gdLst/>
              <a:ahLst/>
              <a:cxnLst/>
              <a:rect l="l" t="t" r="r" b="b"/>
              <a:pathLst>
                <a:path w="8537575" h="123825">
                  <a:moveTo>
                    <a:pt x="8537028" y="0"/>
                  </a:moveTo>
                  <a:lnTo>
                    <a:pt x="129921" y="0"/>
                  </a:lnTo>
                  <a:lnTo>
                    <a:pt x="0" y="123317"/>
                  </a:lnTo>
                  <a:lnTo>
                    <a:pt x="8537028" y="123317"/>
                  </a:lnTo>
                  <a:lnTo>
                    <a:pt x="8537028" y="0"/>
                  </a:lnTo>
                  <a:close/>
                </a:path>
              </a:pathLst>
            </a:custGeom>
            <a:solidFill>
              <a:srgbClr val="FF6300"/>
            </a:solidFill>
          </p:spPr>
          <p:txBody>
            <a:bodyPr wrap="square" lIns="0" tIns="0" rIns="0" bIns="0" rtlCol="0"/>
            <a:lstStyle/>
            <a:p>
              <a:endParaRPr/>
            </a:p>
          </p:txBody>
        </p:sp>
        <p:grpSp>
          <p:nvGrpSpPr>
            <p:cNvPr id="21" name="Groupe 20">
              <a:extLst>
                <a:ext uri="{FF2B5EF4-FFF2-40B4-BE49-F238E27FC236}">
                  <a16:creationId xmlns:a16="http://schemas.microsoft.com/office/drawing/2014/main" id="{916F62C2-23A2-7441-944C-6531C6BFFA80}"/>
                </a:ext>
              </a:extLst>
            </p:cNvPr>
            <p:cNvGrpSpPr/>
            <p:nvPr/>
          </p:nvGrpSpPr>
          <p:grpSpPr>
            <a:xfrm>
              <a:off x="13587651" y="3805891"/>
              <a:ext cx="358287" cy="370658"/>
              <a:chOff x="13573676" y="3802701"/>
              <a:chExt cx="358287" cy="370658"/>
            </a:xfrm>
          </p:grpSpPr>
          <p:sp>
            <p:nvSpPr>
              <p:cNvPr id="22" name="object 14">
                <a:extLst>
                  <a:ext uri="{FF2B5EF4-FFF2-40B4-BE49-F238E27FC236}">
                    <a16:creationId xmlns:a16="http://schemas.microsoft.com/office/drawing/2014/main" id="{C9669325-3850-BF47-B6EC-E0273A10AFFE}"/>
                  </a:ext>
                </a:extLst>
              </p:cNvPr>
              <p:cNvSpPr/>
              <p:nvPr/>
            </p:nvSpPr>
            <p:spPr>
              <a:xfrm>
                <a:off x="13582455" y="4007377"/>
                <a:ext cx="182780" cy="165519"/>
              </a:xfrm>
              <a:prstGeom prst="rect">
                <a:avLst/>
              </a:prstGeom>
              <a:blipFill>
                <a:blip r:embed="rId2" cstate="print"/>
                <a:stretch>
                  <a:fillRect/>
                </a:stretch>
              </a:blipFill>
            </p:spPr>
            <p:txBody>
              <a:bodyPr wrap="square" lIns="0" tIns="0" rIns="0" bIns="0" rtlCol="0"/>
              <a:lstStyle/>
              <a:p>
                <a:endParaRPr/>
              </a:p>
            </p:txBody>
          </p:sp>
          <p:sp>
            <p:nvSpPr>
              <p:cNvPr id="23" name="object 15">
                <a:extLst>
                  <a:ext uri="{FF2B5EF4-FFF2-40B4-BE49-F238E27FC236}">
                    <a16:creationId xmlns:a16="http://schemas.microsoft.com/office/drawing/2014/main" id="{C5F1289B-D166-B14C-9D80-87391005DEA1}"/>
                  </a:ext>
                </a:extLst>
              </p:cNvPr>
              <p:cNvSpPr/>
              <p:nvPr/>
            </p:nvSpPr>
            <p:spPr>
              <a:xfrm>
                <a:off x="13810678" y="4006989"/>
                <a:ext cx="121285" cy="166370"/>
              </a:xfrm>
              <a:custGeom>
                <a:avLst/>
                <a:gdLst/>
                <a:ahLst/>
                <a:cxnLst/>
                <a:rect l="l" t="t" r="r" b="b"/>
                <a:pathLst>
                  <a:path w="121284" h="166370">
                    <a:moveTo>
                      <a:pt x="121107" y="129057"/>
                    </a:moveTo>
                    <a:lnTo>
                      <a:pt x="45974" y="129057"/>
                    </a:lnTo>
                    <a:lnTo>
                      <a:pt x="45974" y="98577"/>
                    </a:lnTo>
                    <a:lnTo>
                      <a:pt x="117868" y="98577"/>
                    </a:lnTo>
                    <a:lnTo>
                      <a:pt x="117868" y="66827"/>
                    </a:lnTo>
                    <a:lnTo>
                      <a:pt x="0" y="66827"/>
                    </a:lnTo>
                    <a:lnTo>
                      <a:pt x="0" y="98577"/>
                    </a:lnTo>
                    <a:lnTo>
                      <a:pt x="0" y="129057"/>
                    </a:lnTo>
                    <a:lnTo>
                      <a:pt x="0" y="165887"/>
                    </a:lnTo>
                    <a:lnTo>
                      <a:pt x="121107" y="165887"/>
                    </a:lnTo>
                    <a:lnTo>
                      <a:pt x="121107" y="129057"/>
                    </a:lnTo>
                    <a:close/>
                  </a:path>
                  <a:path w="121284" h="166370">
                    <a:moveTo>
                      <a:pt x="121107" y="0"/>
                    </a:moveTo>
                    <a:lnTo>
                      <a:pt x="0" y="0"/>
                    </a:lnTo>
                    <a:lnTo>
                      <a:pt x="0" y="37426"/>
                    </a:lnTo>
                    <a:lnTo>
                      <a:pt x="121107" y="37426"/>
                    </a:lnTo>
                    <a:lnTo>
                      <a:pt x="121107" y="0"/>
                    </a:lnTo>
                    <a:close/>
                  </a:path>
                </a:pathLst>
              </a:custGeom>
              <a:solidFill>
                <a:srgbClr val="FF6300"/>
              </a:solidFill>
            </p:spPr>
            <p:txBody>
              <a:bodyPr wrap="square" lIns="0" tIns="0" rIns="0" bIns="0" rtlCol="0"/>
              <a:lstStyle/>
              <a:p>
                <a:endParaRPr/>
              </a:p>
            </p:txBody>
          </p:sp>
          <p:sp>
            <p:nvSpPr>
              <p:cNvPr id="24" name="object 16">
                <a:extLst>
                  <a:ext uri="{FF2B5EF4-FFF2-40B4-BE49-F238E27FC236}">
                    <a16:creationId xmlns:a16="http://schemas.microsoft.com/office/drawing/2014/main" id="{61B3FC4D-14A5-6B44-8E7E-BFB93B8D6580}"/>
                  </a:ext>
                </a:extLst>
              </p:cNvPr>
              <p:cNvSpPr/>
              <p:nvPr/>
            </p:nvSpPr>
            <p:spPr>
              <a:xfrm>
                <a:off x="13805168" y="3802701"/>
                <a:ext cx="126619" cy="174955"/>
              </a:xfrm>
              <a:prstGeom prst="rect">
                <a:avLst/>
              </a:prstGeom>
              <a:blipFill>
                <a:blip r:embed="rId3" cstate="print"/>
                <a:stretch>
                  <a:fillRect/>
                </a:stretch>
              </a:blipFill>
            </p:spPr>
            <p:txBody>
              <a:bodyPr wrap="square" lIns="0" tIns="0" rIns="0" bIns="0" rtlCol="0"/>
              <a:lstStyle/>
              <a:p>
                <a:endParaRPr/>
              </a:p>
            </p:txBody>
          </p:sp>
          <p:sp>
            <p:nvSpPr>
              <p:cNvPr id="25" name="object 17">
                <a:extLst>
                  <a:ext uri="{FF2B5EF4-FFF2-40B4-BE49-F238E27FC236}">
                    <a16:creationId xmlns:a16="http://schemas.microsoft.com/office/drawing/2014/main" id="{643C9F19-E321-9341-8E66-3DD848E0AE1A}"/>
                  </a:ext>
                </a:extLst>
              </p:cNvPr>
              <p:cNvSpPr/>
              <p:nvPr/>
            </p:nvSpPr>
            <p:spPr>
              <a:xfrm>
                <a:off x="13573676" y="3812325"/>
                <a:ext cx="199694" cy="159340"/>
              </a:xfrm>
              <a:prstGeom prst="rect">
                <a:avLst/>
              </a:prstGeom>
              <a:blipFill>
                <a:blip r:embed="rId4" cstate="print"/>
                <a:stretch>
                  <a:fillRect/>
                </a:stretch>
              </a:blipFill>
            </p:spPr>
            <p:txBody>
              <a:bodyPr wrap="square" lIns="0" tIns="0" rIns="0" bIns="0" rtlCol="0"/>
              <a:lstStyle/>
              <a:p>
                <a:endParaRPr/>
              </a:p>
            </p:txBody>
          </p:sp>
        </p:grpSp>
      </p:grpSp>
      <p:sp>
        <p:nvSpPr>
          <p:cNvPr id="26" name="Espace réservé du numéro de diapositive 5">
            <a:extLst>
              <a:ext uri="{FF2B5EF4-FFF2-40B4-BE49-F238E27FC236}">
                <a16:creationId xmlns:a16="http://schemas.microsoft.com/office/drawing/2014/main" id="{8C115D9C-6D09-F647-8416-A0D9B18EA816}"/>
              </a:ext>
            </a:extLst>
          </p:cNvPr>
          <p:cNvSpPr txBox="1">
            <a:spLocks/>
          </p:cNvSpPr>
          <p:nvPr userDrawn="1"/>
        </p:nvSpPr>
        <p:spPr>
          <a:xfrm>
            <a:off x="11305841" y="742408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CF2FB6-5F59-CE4E-BB8C-C8E22A14FA93}" type="slidenum">
              <a:rPr lang="fr-FR" smtClean="0"/>
              <a:pPr/>
              <a:t>‹N°›</a:t>
            </a:fld>
            <a:endParaRPr lang="fr-FR" dirty="0"/>
          </a:p>
        </p:txBody>
      </p:sp>
      <p:grpSp>
        <p:nvGrpSpPr>
          <p:cNvPr id="30" name="Groupe 29">
            <a:extLst>
              <a:ext uri="{FF2B5EF4-FFF2-40B4-BE49-F238E27FC236}">
                <a16:creationId xmlns:a16="http://schemas.microsoft.com/office/drawing/2014/main" id="{16C9E3FC-AA60-9645-B461-C532C026299C}"/>
              </a:ext>
            </a:extLst>
          </p:cNvPr>
          <p:cNvGrpSpPr/>
          <p:nvPr userDrawn="1"/>
        </p:nvGrpSpPr>
        <p:grpSpPr>
          <a:xfrm>
            <a:off x="10826750" y="277879"/>
            <a:ext cx="2237292" cy="323083"/>
            <a:chOff x="10826750" y="277879"/>
            <a:chExt cx="2237292" cy="323083"/>
          </a:xfrm>
        </p:grpSpPr>
        <p:grpSp>
          <p:nvGrpSpPr>
            <p:cNvPr id="31" name="object 15">
              <a:extLst>
                <a:ext uri="{FF2B5EF4-FFF2-40B4-BE49-F238E27FC236}">
                  <a16:creationId xmlns:a16="http://schemas.microsoft.com/office/drawing/2014/main" id="{0F6FAAE8-4B4C-7F41-92A4-C13529CF0BD2}"/>
                </a:ext>
              </a:extLst>
            </p:cNvPr>
            <p:cNvGrpSpPr/>
            <p:nvPr/>
          </p:nvGrpSpPr>
          <p:grpSpPr>
            <a:xfrm>
              <a:off x="10826750" y="330200"/>
              <a:ext cx="2231928" cy="270762"/>
              <a:chOff x="10293270" y="207191"/>
              <a:chExt cx="2759710" cy="338455"/>
            </a:xfrm>
          </p:grpSpPr>
          <p:sp>
            <p:nvSpPr>
              <p:cNvPr id="33" name="object 16">
                <a:extLst>
                  <a:ext uri="{FF2B5EF4-FFF2-40B4-BE49-F238E27FC236}">
                    <a16:creationId xmlns:a16="http://schemas.microsoft.com/office/drawing/2014/main" id="{0FBD45AA-1C76-B640-9A45-553D399BC237}"/>
                  </a:ext>
                </a:extLst>
              </p:cNvPr>
              <p:cNvSpPr/>
              <p:nvPr/>
            </p:nvSpPr>
            <p:spPr>
              <a:xfrm>
                <a:off x="10427948" y="252093"/>
                <a:ext cx="363220" cy="293370"/>
              </a:xfrm>
              <a:custGeom>
                <a:avLst/>
                <a:gdLst/>
                <a:ahLst/>
                <a:cxnLst/>
                <a:rect l="l" t="t" r="r" b="b"/>
                <a:pathLst>
                  <a:path w="363220" h="293370">
                    <a:moveTo>
                      <a:pt x="135547" y="0"/>
                    </a:moveTo>
                    <a:lnTo>
                      <a:pt x="0" y="0"/>
                    </a:lnTo>
                    <a:lnTo>
                      <a:pt x="227152" y="292976"/>
                    </a:lnTo>
                    <a:lnTo>
                      <a:pt x="362686" y="292976"/>
                    </a:lnTo>
                    <a:lnTo>
                      <a:pt x="135547" y="0"/>
                    </a:lnTo>
                    <a:close/>
                  </a:path>
                </a:pathLst>
              </a:custGeom>
              <a:solidFill>
                <a:srgbClr val="FF6300"/>
              </a:solidFill>
            </p:spPr>
            <p:txBody>
              <a:bodyPr wrap="square" lIns="0" tIns="0" rIns="0" bIns="0" rtlCol="0"/>
              <a:lstStyle/>
              <a:p>
                <a:endParaRPr/>
              </a:p>
            </p:txBody>
          </p:sp>
          <p:sp>
            <p:nvSpPr>
              <p:cNvPr id="34" name="object 17">
                <a:extLst>
                  <a:ext uri="{FF2B5EF4-FFF2-40B4-BE49-F238E27FC236}">
                    <a16:creationId xmlns:a16="http://schemas.microsoft.com/office/drawing/2014/main" id="{3136EE35-F31E-2549-AA72-1391623A6A8F}"/>
                  </a:ext>
                </a:extLst>
              </p:cNvPr>
              <p:cNvSpPr/>
              <p:nvPr/>
            </p:nvSpPr>
            <p:spPr>
              <a:xfrm>
                <a:off x="10293270" y="207191"/>
                <a:ext cx="363220" cy="293370"/>
              </a:xfrm>
              <a:custGeom>
                <a:avLst/>
                <a:gdLst/>
                <a:ahLst/>
                <a:cxnLst/>
                <a:rect l="l" t="t" r="r" b="b"/>
                <a:pathLst>
                  <a:path w="363220" h="293370">
                    <a:moveTo>
                      <a:pt x="135547" y="0"/>
                    </a:moveTo>
                    <a:lnTo>
                      <a:pt x="0" y="0"/>
                    </a:lnTo>
                    <a:lnTo>
                      <a:pt x="227139" y="292989"/>
                    </a:lnTo>
                    <a:lnTo>
                      <a:pt x="362686" y="292989"/>
                    </a:lnTo>
                    <a:lnTo>
                      <a:pt x="135547" y="0"/>
                    </a:lnTo>
                    <a:close/>
                  </a:path>
                </a:pathLst>
              </a:custGeom>
              <a:solidFill>
                <a:srgbClr val="191919"/>
              </a:solidFill>
            </p:spPr>
            <p:txBody>
              <a:bodyPr wrap="square" lIns="0" tIns="0" rIns="0" bIns="0" rtlCol="0"/>
              <a:lstStyle/>
              <a:p>
                <a:endParaRPr/>
              </a:p>
            </p:txBody>
          </p:sp>
          <p:sp>
            <p:nvSpPr>
              <p:cNvPr id="35" name="object 18">
                <a:extLst>
                  <a:ext uri="{FF2B5EF4-FFF2-40B4-BE49-F238E27FC236}">
                    <a16:creationId xmlns:a16="http://schemas.microsoft.com/office/drawing/2014/main" id="{2CDC5A89-D591-A04C-ABAA-B470AF37A283}"/>
                  </a:ext>
                </a:extLst>
              </p:cNvPr>
              <p:cNvSpPr/>
              <p:nvPr/>
            </p:nvSpPr>
            <p:spPr>
              <a:xfrm>
                <a:off x="10655096" y="532371"/>
                <a:ext cx="2397760" cy="12700"/>
              </a:xfrm>
              <a:custGeom>
                <a:avLst/>
                <a:gdLst/>
                <a:ahLst/>
                <a:cxnLst/>
                <a:rect l="l" t="t" r="r" b="b"/>
                <a:pathLst>
                  <a:path w="2397759" h="12700">
                    <a:moveTo>
                      <a:pt x="2397607" y="0"/>
                    </a:moveTo>
                    <a:lnTo>
                      <a:pt x="0" y="0"/>
                    </a:lnTo>
                    <a:lnTo>
                      <a:pt x="0" y="12700"/>
                    </a:lnTo>
                    <a:lnTo>
                      <a:pt x="2397607" y="12700"/>
                    </a:lnTo>
                    <a:lnTo>
                      <a:pt x="2397607" y="0"/>
                    </a:lnTo>
                    <a:close/>
                  </a:path>
                </a:pathLst>
              </a:custGeom>
              <a:solidFill>
                <a:srgbClr val="FF6300"/>
              </a:solidFill>
            </p:spPr>
            <p:txBody>
              <a:bodyPr wrap="square" lIns="0" tIns="0" rIns="0" bIns="0" rtlCol="0"/>
              <a:lstStyle/>
              <a:p>
                <a:endParaRPr/>
              </a:p>
            </p:txBody>
          </p:sp>
        </p:grpSp>
        <p:sp>
          <p:nvSpPr>
            <p:cNvPr id="32" name="Rectangle 31">
              <a:hlinkClick r:id="rId5"/>
              <a:extLst>
                <a:ext uri="{FF2B5EF4-FFF2-40B4-BE49-F238E27FC236}">
                  <a16:creationId xmlns:a16="http://schemas.microsoft.com/office/drawing/2014/main" id="{54848C35-A2F0-D842-B0E2-053B5AB55E69}"/>
                </a:ext>
              </a:extLst>
            </p:cNvPr>
            <p:cNvSpPr/>
            <p:nvPr/>
          </p:nvSpPr>
          <p:spPr>
            <a:xfrm>
              <a:off x="11391789" y="277879"/>
              <a:ext cx="1672253" cy="246221"/>
            </a:xfrm>
            <a:prstGeom prst="rect">
              <a:avLst/>
            </a:prstGeom>
          </p:spPr>
          <p:txBody>
            <a:bodyPr wrap="none">
              <a:spAutoFit/>
            </a:bodyPr>
            <a:lstStyle/>
            <a:p>
              <a:r>
                <a:rPr lang="fr-FR" sz="1000" spc="50" dirty="0" err="1">
                  <a:solidFill>
                    <a:schemeClr val="tx1">
                      <a:lumMod val="75000"/>
                      <a:lumOff val="25000"/>
                    </a:schemeClr>
                  </a:solidFill>
                  <a:latin typeface="Poppins" pitchFamily="2" charset="77"/>
                  <a:cs typeface="Poppins" pitchFamily="2" charset="77"/>
                </a:rPr>
                <a:t>www.mcve-tech.com</a:t>
              </a:r>
              <a:endParaRPr lang="fr-FR" sz="1000" spc="50" dirty="0">
                <a:solidFill>
                  <a:schemeClr val="tx1">
                    <a:lumMod val="75000"/>
                    <a:lumOff val="25000"/>
                  </a:schemeClr>
                </a:solidFill>
                <a:latin typeface="Poppins" pitchFamily="2" charset="77"/>
                <a:cs typeface="Poppins" pitchFamily="2" charset="77"/>
              </a:endParaRPr>
            </a:p>
          </p:txBody>
        </p:sp>
      </p:grpSp>
      <p:sp>
        <p:nvSpPr>
          <p:cNvPr id="36" name="object 13">
            <a:extLst>
              <a:ext uri="{FF2B5EF4-FFF2-40B4-BE49-F238E27FC236}">
                <a16:creationId xmlns:a16="http://schemas.microsoft.com/office/drawing/2014/main" id="{559CB748-28C7-2648-93E8-E35304D773F1}"/>
              </a:ext>
            </a:extLst>
          </p:cNvPr>
          <p:cNvSpPr/>
          <p:nvPr userDrawn="1"/>
        </p:nvSpPr>
        <p:spPr>
          <a:xfrm>
            <a:off x="7592491" y="0"/>
            <a:ext cx="1375410" cy="1377950"/>
          </a:xfrm>
          <a:custGeom>
            <a:avLst/>
            <a:gdLst/>
            <a:ahLst/>
            <a:cxnLst/>
            <a:rect l="l" t="t" r="r" b="b"/>
            <a:pathLst>
              <a:path w="1375409" h="1377950">
                <a:moveTo>
                  <a:pt x="1008877" y="0"/>
                </a:moveTo>
                <a:lnTo>
                  <a:pt x="0" y="0"/>
                </a:lnTo>
                <a:lnTo>
                  <a:pt x="1375130" y="1377499"/>
                </a:lnTo>
                <a:lnTo>
                  <a:pt x="1375130" y="366884"/>
                </a:lnTo>
                <a:lnTo>
                  <a:pt x="1008877" y="0"/>
                </a:lnTo>
                <a:close/>
              </a:path>
            </a:pathLst>
          </a:custGeom>
          <a:solidFill>
            <a:srgbClr val="191919">
              <a:alpha val="9999"/>
            </a:srgbClr>
          </a:solidFill>
        </p:spPr>
        <p:txBody>
          <a:bodyPr wrap="square" lIns="0" tIns="0" rIns="0" bIns="0" rtlCol="0"/>
          <a:lstStyle/>
          <a:p>
            <a:endParaRPr/>
          </a:p>
        </p:txBody>
      </p:sp>
      <p:sp>
        <p:nvSpPr>
          <p:cNvPr id="37" name="object 14">
            <a:extLst>
              <a:ext uri="{FF2B5EF4-FFF2-40B4-BE49-F238E27FC236}">
                <a16:creationId xmlns:a16="http://schemas.microsoft.com/office/drawing/2014/main" id="{B5A90D43-D3FC-5346-9667-F6815D519A18}"/>
              </a:ext>
            </a:extLst>
          </p:cNvPr>
          <p:cNvSpPr/>
          <p:nvPr userDrawn="1"/>
        </p:nvSpPr>
        <p:spPr>
          <a:xfrm>
            <a:off x="7034424" y="0"/>
            <a:ext cx="1506855" cy="1509395"/>
          </a:xfrm>
          <a:custGeom>
            <a:avLst/>
            <a:gdLst/>
            <a:ahLst/>
            <a:cxnLst/>
            <a:rect l="l" t="t" r="r" b="b"/>
            <a:pathLst>
              <a:path w="1506854" h="1509395">
                <a:moveTo>
                  <a:pt x="1008866" y="0"/>
                </a:moveTo>
                <a:lnTo>
                  <a:pt x="0" y="0"/>
                </a:lnTo>
                <a:lnTo>
                  <a:pt x="1506469" y="1509074"/>
                </a:lnTo>
                <a:lnTo>
                  <a:pt x="1506469" y="498459"/>
                </a:lnTo>
                <a:lnTo>
                  <a:pt x="1008866" y="0"/>
                </a:lnTo>
                <a:close/>
              </a:path>
            </a:pathLst>
          </a:custGeom>
          <a:solidFill>
            <a:srgbClr val="F36D25">
              <a:alpha val="9999"/>
            </a:srgbClr>
          </a:solidFill>
        </p:spPr>
        <p:txBody>
          <a:bodyPr wrap="square" lIns="0" tIns="0" rIns="0" bIns="0" rtlCol="0"/>
          <a:lstStyle/>
          <a:p>
            <a:endParaRPr/>
          </a:p>
        </p:txBody>
      </p:sp>
      <p:grpSp>
        <p:nvGrpSpPr>
          <p:cNvPr id="38" name="object 17">
            <a:extLst>
              <a:ext uri="{FF2B5EF4-FFF2-40B4-BE49-F238E27FC236}">
                <a16:creationId xmlns:a16="http://schemas.microsoft.com/office/drawing/2014/main" id="{5569CC3A-D3B8-F04B-B3E7-08A5B8420BA1}"/>
              </a:ext>
            </a:extLst>
          </p:cNvPr>
          <p:cNvGrpSpPr/>
          <p:nvPr userDrawn="1"/>
        </p:nvGrpSpPr>
        <p:grpSpPr>
          <a:xfrm>
            <a:off x="0" y="1041819"/>
            <a:ext cx="389255" cy="590550"/>
            <a:chOff x="0" y="1041819"/>
            <a:chExt cx="389255" cy="590550"/>
          </a:xfrm>
        </p:grpSpPr>
        <p:sp>
          <p:nvSpPr>
            <p:cNvPr id="39" name="object 18">
              <a:extLst>
                <a:ext uri="{FF2B5EF4-FFF2-40B4-BE49-F238E27FC236}">
                  <a16:creationId xmlns:a16="http://schemas.microsoft.com/office/drawing/2014/main" id="{D79F6F5B-0CD8-AC4E-88D1-18C962FF7381}"/>
                </a:ext>
              </a:extLst>
            </p:cNvPr>
            <p:cNvSpPr/>
            <p:nvPr/>
          </p:nvSpPr>
          <p:spPr>
            <a:xfrm>
              <a:off x="0" y="1041819"/>
              <a:ext cx="389255" cy="391795"/>
            </a:xfrm>
            <a:custGeom>
              <a:avLst/>
              <a:gdLst/>
              <a:ahLst/>
              <a:cxnLst/>
              <a:rect l="l" t="t" r="r" b="b"/>
              <a:pathLst>
                <a:path w="389255" h="391794">
                  <a:moveTo>
                    <a:pt x="388835" y="0"/>
                  </a:moveTo>
                  <a:lnTo>
                    <a:pt x="0" y="0"/>
                  </a:lnTo>
                  <a:lnTo>
                    <a:pt x="0" y="391287"/>
                  </a:lnTo>
                  <a:lnTo>
                    <a:pt x="388835" y="0"/>
                  </a:lnTo>
                  <a:close/>
                </a:path>
              </a:pathLst>
            </a:custGeom>
            <a:solidFill>
              <a:srgbClr val="FF6300"/>
            </a:solidFill>
          </p:spPr>
          <p:txBody>
            <a:bodyPr wrap="square" lIns="0" tIns="0" rIns="0" bIns="0" rtlCol="0"/>
            <a:lstStyle/>
            <a:p>
              <a:endParaRPr/>
            </a:p>
          </p:txBody>
        </p:sp>
        <p:sp>
          <p:nvSpPr>
            <p:cNvPr id="40" name="object 19">
              <a:extLst>
                <a:ext uri="{FF2B5EF4-FFF2-40B4-BE49-F238E27FC236}">
                  <a16:creationId xmlns:a16="http://schemas.microsoft.com/office/drawing/2014/main" id="{07A2AEC4-7BDC-D945-ACCC-0C20550F9B1F}"/>
                </a:ext>
              </a:extLst>
            </p:cNvPr>
            <p:cNvSpPr/>
            <p:nvPr/>
          </p:nvSpPr>
          <p:spPr>
            <a:xfrm>
              <a:off x="0" y="1249425"/>
              <a:ext cx="380365" cy="382905"/>
            </a:xfrm>
            <a:custGeom>
              <a:avLst/>
              <a:gdLst/>
              <a:ahLst/>
              <a:cxnLst/>
              <a:rect l="l" t="t" r="r" b="b"/>
              <a:pathLst>
                <a:path w="380365" h="382905">
                  <a:moveTo>
                    <a:pt x="380046" y="0"/>
                  </a:moveTo>
                  <a:lnTo>
                    <a:pt x="0" y="0"/>
                  </a:lnTo>
                  <a:lnTo>
                    <a:pt x="0" y="382446"/>
                  </a:lnTo>
                  <a:lnTo>
                    <a:pt x="380046" y="0"/>
                  </a:lnTo>
                  <a:close/>
                </a:path>
              </a:pathLst>
            </a:custGeom>
            <a:solidFill>
              <a:srgbClr val="414042"/>
            </a:solidFill>
          </p:spPr>
          <p:txBody>
            <a:bodyPr wrap="square" lIns="0" tIns="0" rIns="0" bIns="0" rtlCol="0"/>
            <a:lstStyle/>
            <a:p>
              <a:endParaRPr/>
            </a:p>
          </p:txBody>
        </p:sp>
      </p:grpSp>
    </p:spTree>
    <p:extLst>
      <p:ext uri="{BB962C8B-B14F-4D97-AF65-F5344CB8AC3E}">
        <p14:creationId xmlns:p14="http://schemas.microsoft.com/office/powerpoint/2010/main" val="2181476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re seul">
    <p:spTree>
      <p:nvGrpSpPr>
        <p:cNvPr id="1" name=""/>
        <p:cNvGrpSpPr/>
        <p:nvPr/>
      </p:nvGrpSpPr>
      <p:grpSpPr>
        <a:xfrm>
          <a:off x="0" y="0"/>
          <a:ext cx="0" cy="0"/>
          <a:chOff x="0" y="0"/>
          <a:chExt cx="0" cy="0"/>
        </a:xfrm>
      </p:grpSpPr>
      <p:sp>
        <p:nvSpPr>
          <p:cNvPr id="12" name="object 3">
            <a:extLst>
              <a:ext uri="{FF2B5EF4-FFF2-40B4-BE49-F238E27FC236}">
                <a16:creationId xmlns:a16="http://schemas.microsoft.com/office/drawing/2014/main" id="{E0B29922-B68A-4BEA-A0F1-7D305815AF1F}"/>
              </a:ext>
            </a:extLst>
          </p:cNvPr>
          <p:cNvSpPr/>
          <p:nvPr userDrawn="1"/>
        </p:nvSpPr>
        <p:spPr>
          <a:xfrm>
            <a:off x="4444" y="0"/>
            <a:ext cx="13330555" cy="7975600"/>
          </a:xfrm>
          <a:custGeom>
            <a:avLst/>
            <a:gdLst/>
            <a:ahLst/>
            <a:cxnLst/>
            <a:rect l="l" t="t" r="r" b="b"/>
            <a:pathLst>
              <a:path w="13330555" h="7973695">
                <a:moveTo>
                  <a:pt x="13330402" y="0"/>
                </a:moveTo>
                <a:lnTo>
                  <a:pt x="0" y="0"/>
                </a:lnTo>
                <a:lnTo>
                  <a:pt x="0" y="7973199"/>
                </a:lnTo>
                <a:lnTo>
                  <a:pt x="13330402" y="7973199"/>
                </a:lnTo>
                <a:lnTo>
                  <a:pt x="13330402" y="0"/>
                </a:lnTo>
                <a:close/>
              </a:path>
            </a:pathLst>
          </a:custGeom>
          <a:solidFill>
            <a:srgbClr val="F2F1EC"/>
          </a:solidFill>
        </p:spPr>
        <p:txBody>
          <a:bodyPr wrap="square" lIns="0" tIns="0" rIns="0" bIns="0" rtlCol="0"/>
          <a:lstStyle/>
          <a:p>
            <a:endParaRPr/>
          </a:p>
        </p:txBody>
      </p:sp>
      <p:sp>
        <p:nvSpPr>
          <p:cNvPr id="14" name="object 6">
            <a:extLst>
              <a:ext uri="{FF2B5EF4-FFF2-40B4-BE49-F238E27FC236}">
                <a16:creationId xmlns:a16="http://schemas.microsoft.com/office/drawing/2014/main" id="{C2F54801-A2AB-4761-B9CC-EAC73D1F0D98}"/>
              </a:ext>
            </a:extLst>
          </p:cNvPr>
          <p:cNvSpPr/>
          <p:nvPr userDrawn="1"/>
        </p:nvSpPr>
        <p:spPr>
          <a:xfrm>
            <a:off x="5650146" y="7855471"/>
            <a:ext cx="8537575" cy="123825"/>
          </a:xfrm>
          <a:custGeom>
            <a:avLst/>
            <a:gdLst/>
            <a:ahLst/>
            <a:cxnLst/>
            <a:rect l="l" t="t" r="r" b="b"/>
            <a:pathLst>
              <a:path w="8537575" h="123825">
                <a:moveTo>
                  <a:pt x="8537028" y="0"/>
                </a:moveTo>
                <a:lnTo>
                  <a:pt x="129921" y="0"/>
                </a:lnTo>
                <a:lnTo>
                  <a:pt x="0" y="123317"/>
                </a:lnTo>
                <a:lnTo>
                  <a:pt x="8537028" y="123317"/>
                </a:lnTo>
                <a:lnTo>
                  <a:pt x="8537028" y="0"/>
                </a:lnTo>
                <a:close/>
              </a:path>
            </a:pathLst>
          </a:custGeom>
          <a:solidFill>
            <a:srgbClr val="FF6300"/>
          </a:solidFill>
        </p:spPr>
        <p:txBody>
          <a:bodyPr wrap="square" lIns="0" tIns="0" rIns="0" bIns="0" rtlCol="0"/>
          <a:lstStyle/>
          <a:p>
            <a:endParaRPr/>
          </a:p>
        </p:txBody>
      </p:sp>
      <p:pic>
        <p:nvPicPr>
          <p:cNvPr id="3" name="Graphique 2">
            <a:extLst>
              <a:ext uri="{FF2B5EF4-FFF2-40B4-BE49-F238E27FC236}">
                <a16:creationId xmlns:a16="http://schemas.microsoft.com/office/drawing/2014/main" id="{BD0EC1AF-A8B3-41DD-9146-E31F0FE23A0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53199" y="-17013"/>
            <a:ext cx="839215" cy="7934396"/>
          </a:xfrm>
          <a:prstGeom prst="rect">
            <a:avLst/>
          </a:prstGeom>
        </p:spPr>
      </p:pic>
      <p:sp>
        <p:nvSpPr>
          <p:cNvPr id="13" name="Espace réservé du numéro de diapositive 5">
            <a:extLst>
              <a:ext uri="{FF2B5EF4-FFF2-40B4-BE49-F238E27FC236}">
                <a16:creationId xmlns:a16="http://schemas.microsoft.com/office/drawing/2014/main" id="{7743928C-0312-594C-84CD-21324552DA0F}"/>
              </a:ext>
            </a:extLst>
          </p:cNvPr>
          <p:cNvSpPr txBox="1">
            <a:spLocks/>
          </p:cNvSpPr>
          <p:nvPr userDrawn="1"/>
        </p:nvSpPr>
        <p:spPr>
          <a:xfrm>
            <a:off x="11305841" y="742408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CF2FB6-5F59-CE4E-BB8C-C8E22A14FA93}" type="slidenum">
              <a:rPr lang="fr-FR" smtClean="0">
                <a:solidFill>
                  <a:schemeClr val="bg1"/>
                </a:solidFill>
              </a:rPr>
              <a:pPr/>
              <a:t>‹N°›</a:t>
            </a:fld>
            <a:endParaRPr lang="fr-FR" dirty="0">
              <a:solidFill>
                <a:schemeClr val="bg1"/>
              </a:solidFill>
            </a:endParaRPr>
          </a:p>
        </p:txBody>
      </p:sp>
      <p:grpSp>
        <p:nvGrpSpPr>
          <p:cNvPr id="15" name="Groupe 14">
            <a:extLst>
              <a:ext uri="{FF2B5EF4-FFF2-40B4-BE49-F238E27FC236}">
                <a16:creationId xmlns:a16="http://schemas.microsoft.com/office/drawing/2014/main" id="{01DEC0F5-91B4-4D71-83B8-6DA258286973}"/>
              </a:ext>
            </a:extLst>
          </p:cNvPr>
          <p:cNvGrpSpPr/>
          <p:nvPr userDrawn="1"/>
        </p:nvGrpSpPr>
        <p:grpSpPr>
          <a:xfrm>
            <a:off x="10826750" y="277879"/>
            <a:ext cx="2237292" cy="323083"/>
            <a:chOff x="10826750" y="277879"/>
            <a:chExt cx="2237292" cy="323083"/>
          </a:xfrm>
        </p:grpSpPr>
        <p:grpSp>
          <p:nvGrpSpPr>
            <p:cNvPr id="16" name="object 15">
              <a:extLst>
                <a:ext uri="{FF2B5EF4-FFF2-40B4-BE49-F238E27FC236}">
                  <a16:creationId xmlns:a16="http://schemas.microsoft.com/office/drawing/2014/main" id="{EF1B9210-E943-40F5-896D-894B4B9EC68D}"/>
                </a:ext>
              </a:extLst>
            </p:cNvPr>
            <p:cNvGrpSpPr/>
            <p:nvPr/>
          </p:nvGrpSpPr>
          <p:grpSpPr>
            <a:xfrm>
              <a:off x="10826750" y="330200"/>
              <a:ext cx="2231928" cy="270762"/>
              <a:chOff x="10293270" y="207191"/>
              <a:chExt cx="2759710" cy="338455"/>
            </a:xfrm>
          </p:grpSpPr>
          <p:sp>
            <p:nvSpPr>
              <p:cNvPr id="18" name="object 16">
                <a:extLst>
                  <a:ext uri="{FF2B5EF4-FFF2-40B4-BE49-F238E27FC236}">
                    <a16:creationId xmlns:a16="http://schemas.microsoft.com/office/drawing/2014/main" id="{2ED552B8-E97C-4B71-B311-81F8CE17B821}"/>
                  </a:ext>
                </a:extLst>
              </p:cNvPr>
              <p:cNvSpPr/>
              <p:nvPr/>
            </p:nvSpPr>
            <p:spPr>
              <a:xfrm>
                <a:off x="10427948" y="252093"/>
                <a:ext cx="363220" cy="293370"/>
              </a:xfrm>
              <a:custGeom>
                <a:avLst/>
                <a:gdLst/>
                <a:ahLst/>
                <a:cxnLst/>
                <a:rect l="l" t="t" r="r" b="b"/>
                <a:pathLst>
                  <a:path w="363220" h="293370">
                    <a:moveTo>
                      <a:pt x="135547" y="0"/>
                    </a:moveTo>
                    <a:lnTo>
                      <a:pt x="0" y="0"/>
                    </a:lnTo>
                    <a:lnTo>
                      <a:pt x="227152" y="292976"/>
                    </a:lnTo>
                    <a:lnTo>
                      <a:pt x="362686" y="292976"/>
                    </a:lnTo>
                    <a:lnTo>
                      <a:pt x="135547" y="0"/>
                    </a:lnTo>
                    <a:close/>
                  </a:path>
                </a:pathLst>
              </a:custGeom>
              <a:solidFill>
                <a:srgbClr val="FF6300"/>
              </a:solidFill>
            </p:spPr>
            <p:txBody>
              <a:bodyPr wrap="square" lIns="0" tIns="0" rIns="0" bIns="0" rtlCol="0"/>
              <a:lstStyle/>
              <a:p>
                <a:endParaRPr/>
              </a:p>
            </p:txBody>
          </p:sp>
          <p:sp>
            <p:nvSpPr>
              <p:cNvPr id="19" name="object 17">
                <a:extLst>
                  <a:ext uri="{FF2B5EF4-FFF2-40B4-BE49-F238E27FC236}">
                    <a16:creationId xmlns:a16="http://schemas.microsoft.com/office/drawing/2014/main" id="{000DD0D4-E832-43F3-9D89-761967DE3B67}"/>
                  </a:ext>
                </a:extLst>
              </p:cNvPr>
              <p:cNvSpPr/>
              <p:nvPr/>
            </p:nvSpPr>
            <p:spPr>
              <a:xfrm>
                <a:off x="10293270" y="207191"/>
                <a:ext cx="363220" cy="293370"/>
              </a:xfrm>
              <a:custGeom>
                <a:avLst/>
                <a:gdLst/>
                <a:ahLst/>
                <a:cxnLst/>
                <a:rect l="l" t="t" r="r" b="b"/>
                <a:pathLst>
                  <a:path w="363220" h="293370">
                    <a:moveTo>
                      <a:pt x="135547" y="0"/>
                    </a:moveTo>
                    <a:lnTo>
                      <a:pt x="0" y="0"/>
                    </a:lnTo>
                    <a:lnTo>
                      <a:pt x="227139" y="292989"/>
                    </a:lnTo>
                    <a:lnTo>
                      <a:pt x="362686" y="292989"/>
                    </a:lnTo>
                    <a:lnTo>
                      <a:pt x="135547" y="0"/>
                    </a:lnTo>
                    <a:close/>
                  </a:path>
                </a:pathLst>
              </a:custGeom>
              <a:solidFill>
                <a:srgbClr val="191919"/>
              </a:solidFill>
            </p:spPr>
            <p:txBody>
              <a:bodyPr wrap="square" lIns="0" tIns="0" rIns="0" bIns="0" rtlCol="0"/>
              <a:lstStyle/>
              <a:p>
                <a:endParaRPr/>
              </a:p>
            </p:txBody>
          </p:sp>
          <p:sp>
            <p:nvSpPr>
              <p:cNvPr id="20" name="object 18">
                <a:extLst>
                  <a:ext uri="{FF2B5EF4-FFF2-40B4-BE49-F238E27FC236}">
                    <a16:creationId xmlns:a16="http://schemas.microsoft.com/office/drawing/2014/main" id="{52501444-D376-4844-AB2E-F9B92E0ACE51}"/>
                  </a:ext>
                </a:extLst>
              </p:cNvPr>
              <p:cNvSpPr/>
              <p:nvPr/>
            </p:nvSpPr>
            <p:spPr>
              <a:xfrm>
                <a:off x="10655096" y="532371"/>
                <a:ext cx="2397760" cy="12700"/>
              </a:xfrm>
              <a:custGeom>
                <a:avLst/>
                <a:gdLst/>
                <a:ahLst/>
                <a:cxnLst/>
                <a:rect l="l" t="t" r="r" b="b"/>
                <a:pathLst>
                  <a:path w="2397759" h="12700">
                    <a:moveTo>
                      <a:pt x="2397607" y="0"/>
                    </a:moveTo>
                    <a:lnTo>
                      <a:pt x="0" y="0"/>
                    </a:lnTo>
                    <a:lnTo>
                      <a:pt x="0" y="12700"/>
                    </a:lnTo>
                    <a:lnTo>
                      <a:pt x="2397607" y="12700"/>
                    </a:lnTo>
                    <a:lnTo>
                      <a:pt x="2397607" y="0"/>
                    </a:lnTo>
                    <a:close/>
                  </a:path>
                </a:pathLst>
              </a:custGeom>
              <a:solidFill>
                <a:srgbClr val="FF6300"/>
              </a:solidFill>
            </p:spPr>
            <p:txBody>
              <a:bodyPr wrap="square" lIns="0" tIns="0" rIns="0" bIns="0" rtlCol="0"/>
              <a:lstStyle/>
              <a:p>
                <a:endParaRPr/>
              </a:p>
            </p:txBody>
          </p:sp>
        </p:grpSp>
        <p:sp>
          <p:nvSpPr>
            <p:cNvPr id="17" name="Rectangle 16">
              <a:hlinkClick r:id="rId4"/>
              <a:extLst>
                <a:ext uri="{FF2B5EF4-FFF2-40B4-BE49-F238E27FC236}">
                  <a16:creationId xmlns:a16="http://schemas.microsoft.com/office/drawing/2014/main" id="{A82C75EF-D437-49E4-B76E-B31FC0B5CE0D}"/>
                </a:ext>
              </a:extLst>
            </p:cNvPr>
            <p:cNvSpPr/>
            <p:nvPr/>
          </p:nvSpPr>
          <p:spPr>
            <a:xfrm>
              <a:off x="11391789" y="277879"/>
              <a:ext cx="1672253" cy="246221"/>
            </a:xfrm>
            <a:prstGeom prst="rect">
              <a:avLst/>
            </a:prstGeom>
          </p:spPr>
          <p:txBody>
            <a:bodyPr wrap="none">
              <a:spAutoFit/>
            </a:bodyPr>
            <a:lstStyle/>
            <a:p>
              <a:r>
                <a:rPr lang="fr-FR" sz="1000" spc="50" dirty="0" err="1">
                  <a:solidFill>
                    <a:schemeClr val="tx1">
                      <a:lumMod val="75000"/>
                      <a:lumOff val="25000"/>
                    </a:schemeClr>
                  </a:solidFill>
                  <a:latin typeface="Poppins" pitchFamily="2" charset="77"/>
                  <a:cs typeface="Poppins" pitchFamily="2" charset="77"/>
                </a:rPr>
                <a:t>www.mcve-tech.com</a:t>
              </a:r>
              <a:endParaRPr lang="fr-FR" sz="1000" spc="50" dirty="0">
                <a:solidFill>
                  <a:schemeClr val="tx1">
                    <a:lumMod val="75000"/>
                    <a:lumOff val="25000"/>
                  </a:schemeClr>
                </a:solidFill>
                <a:latin typeface="Poppins" pitchFamily="2" charset="77"/>
                <a:cs typeface="Poppins" pitchFamily="2" charset="77"/>
              </a:endParaRPr>
            </a:p>
          </p:txBody>
        </p:sp>
      </p:grpSp>
    </p:spTree>
    <p:extLst>
      <p:ext uri="{BB962C8B-B14F-4D97-AF65-F5344CB8AC3E}">
        <p14:creationId xmlns:p14="http://schemas.microsoft.com/office/powerpoint/2010/main" val="172573610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686260E-82DE-4F71-AA49-432E2308E1D6}"/>
              </a:ext>
            </a:extLst>
          </p:cNvPr>
          <p:cNvSpPr/>
          <p:nvPr userDrawn="1"/>
        </p:nvSpPr>
        <p:spPr>
          <a:xfrm>
            <a:off x="11557446" y="7558003"/>
            <a:ext cx="1644361" cy="246221"/>
          </a:xfrm>
          <a:prstGeom prst="rect">
            <a:avLst/>
          </a:prstGeom>
        </p:spPr>
        <p:txBody>
          <a:bodyPr wrap="none">
            <a:spAutoFit/>
          </a:bodyPr>
          <a:lstStyle/>
          <a:p>
            <a:pPr marL="12700">
              <a:lnSpc>
                <a:spcPct val="100000"/>
              </a:lnSpc>
              <a:spcBef>
                <a:spcPts val="85"/>
              </a:spcBef>
            </a:pPr>
            <a:r>
              <a:rPr lang="fr-FR" sz="1000" spc="90" dirty="0">
                <a:latin typeface="Poppins" pitchFamily="2" charset="77"/>
                <a:cs typeface="Poppins" pitchFamily="2" charset="77"/>
              </a:rPr>
              <a:t>MCVE </a:t>
            </a:r>
            <a:r>
              <a:rPr lang="fr-FR" sz="1000" spc="105" dirty="0">
                <a:latin typeface="Poppins" pitchFamily="2" charset="77"/>
                <a:cs typeface="Poppins" pitchFamily="2" charset="77"/>
              </a:rPr>
              <a:t>Technologie</a:t>
            </a:r>
            <a:r>
              <a:rPr lang="fr-FR" sz="1000" spc="-165" dirty="0">
                <a:latin typeface="Poppins" pitchFamily="2" charset="77"/>
                <a:cs typeface="Poppins" pitchFamily="2" charset="77"/>
              </a:rPr>
              <a:t> </a:t>
            </a:r>
          </a:p>
        </p:txBody>
      </p:sp>
      <p:sp>
        <p:nvSpPr>
          <p:cNvPr id="2" name="ZoneTexte 1">
            <a:extLst>
              <a:ext uri="{FF2B5EF4-FFF2-40B4-BE49-F238E27FC236}">
                <a16:creationId xmlns:a16="http://schemas.microsoft.com/office/drawing/2014/main" id="{479FE76F-83B5-2DB6-8F93-49C08CD2EF58}"/>
              </a:ext>
            </a:extLst>
          </p:cNvPr>
          <p:cNvSpPr txBox="1"/>
          <p:nvPr userDrawn="1"/>
        </p:nvSpPr>
        <p:spPr>
          <a:xfrm>
            <a:off x="0" y="7606268"/>
            <a:ext cx="2989961" cy="369332"/>
          </a:xfrm>
          <a:prstGeom prst="rect">
            <a:avLst/>
          </a:prstGeom>
          <a:noFill/>
        </p:spPr>
        <p:txBody>
          <a:bodyPr wrap="square" rtlCol="0">
            <a:spAutoFit/>
          </a:bodyPr>
          <a:lstStyle/>
          <a:p>
            <a:r>
              <a:rPr lang="fr-FR" b="1" dirty="0">
                <a:solidFill>
                  <a:srgbClr val="FF0000"/>
                </a:solidFill>
              </a:rPr>
              <a:t>CONFIDENTIAL</a:t>
            </a:r>
          </a:p>
        </p:txBody>
      </p:sp>
    </p:spTree>
    <p:extLst>
      <p:ext uri="{BB962C8B-B14F-4D97-AF65-F5344CB8AC3E}">
        <p14:creationId xmlns:p14="http://schemas.microsoft.com/office/powerpoint/2010/main" val="353858599"/>
      </p:ext>
    </p:extLst>
  </p:cSld>
  <p:clrMap bg1="lt1" tx1="dk1" bg2="lt2" tx2="dk2" accent1="accent1" accent2="accent2" accent3="accent3" accent4="accent4" accent5="accent5" accent6="accent6" hlink="hlink" folHlink="folHlink"/>
  <p:sldLayoutIdLst>
    <p:sldLayoutId id="2147483670" r:id="rId1"/>
    <p:sldLayoutId id="2147483685" r:id="rId2"/>
    <p:sldLayoutId id="2147483687" r:id="rId3"/>
    <p:sldLayoutId id="2147483688" r:id="rId4"/>
  </p:sldLayoutIdLst>
  <p:hf hdr="0" ftr="0" dt="0"/>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8.jpg"/><Relationship Id="rId7"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jpg"/><Relationship Id="rId4" Type="http://schemas.openxmlformats.org/officeDocument/2006/relationships/image" Target="../media/image29.jpeg"/></Relationships>
</file>

<file path=ppt/slides/_rels/slide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4.svg"/></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7.jpeg"/><Relationship Id="rId5" Type="http://schemas.openxmlformats.org/officeDocument/2006/relationships/image" Target="../media/image36.png"/><Relationship Id="rId4" Type="http://schemas.openxmlformats.org/officeDocument/2006/relationships/image" Target="../media/image35.emf"/></Relationships>
</file>

<file path=ppt/slides/_rels/slide9.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jpeg"/><Relationship Id="rId7" Type="http://schemas.openxmlformats.org/officeDocument/2006/relationships/image" Target="../media/image40.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34.svg"/><Relationship Id="rId4" Type="http://schemas.openxmlformats.org/officeDocument/2006/relationships/image" Target="../media/image33.png"/><Relationship Id="rId9"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2.png"/><Relationship Id="rId1" Type="http://schemas.openxmlformats.org/officeDocument/2006/relationships/slideLayout" Target="../slideLayouts/slideLayout4.xml"/><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D9E2D07-A6FE-4601-A451-BA1B678EB018}"/>
              </a:ext>
            </a:extLst>
          </p:cNvPr>
          <p:cNvSpPr txBox="1"/>
          <p:nvPr/>
        </p:nvSpPr>
        <p:spPr>
          <a:xfrm>
            <a:off x="6228854" y="1146020"/>
            <a:ext cx="4824536"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2800" dirty="0">
                <a:solidFill>
                  <a:prstClr val="white"/>
                </a:solidFill>
                <a:latin typeface="Poppins"/>
              </a:rPr>
              <a:t>OVERVIEW</a:t>
            </a:r>
            <a:endParaRPr kumimoji="0" lang="fr-FR" sz="2800" b="0" i="0" u="none" strike="noStrike" kern="1200" cap="none" spc="0" normalizeH="0" baseline="0" noProof="0" dirty="0">
              <a:ln>
                <a:noFill/>
              </a:ln>
              <a:solidFill>
                <a:prstClr val="white"/>
              </a:solidFill>
              <a:effectLst/>
              <a:uLnTx/>
              <a:uFillTx/>
              <a:latin typeface="Poppi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tab pos="1346200" algn="l"/>
                <a:tab pos="1524000" algn="l"/>
              </a:tabLst>
              <a:defRPr/>
            </a:pPr>
            <a:r>
              <a:rPr kumimoji="0" lang="fr-FR" sz="4400" b="0" i="0" u="none" strike="noStrike" kern="1200" cap="none" spc="0" normalizeH="0" baseline="0" noProof="0">
                <a:ln>
                  <a:noFill/>
                </a:ln>
                <a:solidFill>
                  <a:prstClr val="white"/>
                </a:solidFill>
                <a:effectLst/>
                <a:uLnTx/>
                <a:uFillTx/>
                <a:latin typeface="Poppins"/>
                <a:ea typeface="+mn-ea"/>
                <a:cs typeface="Poppins Medium" pitchFamily="2" charset="77"/>
              </a:rPr>
              <a:t>ANTENNAS</a:t>
            </a:r>
            <a:endParaRPr kumimoji="0" lang="fr-FR" sz="4800" b="0" i="0" u="none" strike="noStrike" kern="1200" cap="none" spc="0" normalizeH="0" baseline="0" noProof="0" dirty="0">
              <a:ln>
                <a:noFill/>
              </a:ln>
              <a:solidFill>
                <a:prstClr val="white"/>
              </a:solidFill>
              <a:effectLst/>
              <a:uLnTx/>
              <a:uFillTx/>
              <a:latin typeface="Poppins"/>
              <a:ea typeface="+mn-ea"/>
              <a:cs typeface="Poppins Medium" pitchFamily="2" charset="77"/>
            </a:endParaRPr>
          </a:p>
        </p:txBody>
      </p:sp>
    </p:spTree>
    <p:extLst>
      <p:ext uri="{BB962C8B-B14F-4D97-AF65-F5344CB8AC3E}">
        <p14:creationId xmlns:p14="http://schemas.microsoft.com/office/powerpoint/2010/main" val="689375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9">
            <a:extLst>
              <a:ext uri="{FF2B5EF4-FFF2-40B4-BE49-F238E27FC236}">
                <a16:creationId xmlns:a16="http://schemas.microsoft.com/office/drawing/2014/main" id="{CD6FDFAA-7CEB-D7DA-14B0-64D18F61888C}"/>
              </a:ext>
            </a:extLst>
          </p:cNvPr>
          <p:cNvSpPr txBox="1">
            <a:spLocks/>
          </p:cNvSpPr>
          <p:nvPr/>
        </p:nvSpPr>
        <p:spPr>
          <a:xfrm>
            <a:off x="882935" y="859082"/>
            <a:ext cx="10508854" cy="686726"/>
          </a:xfrm>
          <a:prstGeom prst="rect">
            <a:avLst/>
          </a:prstGeom>
        </p:spPr>
        <p:txBody>
          <a:bodyPr vert="horz" wrap="square" lIns="0" tIns="13970" rIns="0" bIns="0" rtlCol="0">
            <a:spAutoFit/>
          </a:bodyPr>
          <a:lstStyle>
            <a:lvl1pPr>
              <a:defRPr>
                <a:latin typeface="+mj-lt"/>
                <a:ea typeface="+mj-ea"/>
                <a:cs typeface="+mj-cs"/>
              </a:defRPr>
            </a:lvl1pPr>
          </a:lstStyle>
          <a:p>
            <a:pPr marL="12700">
              <a:lnSpc>
                <a:spcPts val="5495"/>
              </a:lnSpc>
              <a:spcBef>
                <a:spcPts val="110"/>
              </a:spcBef>
            </a:pPr>
            <a:r>
              <a:rPr lang="en-US" sz="4000" b="1" kern="0" dirty="0">
                <a:solidFill>
                  <a:srgbClr val="000000"/>
                </a:solidFill>
                <a:latin typeface="Poppins SemiBold" pitchFamily="2" charset="77"/>
                <a:cs typeface="Poppins SemiBold" pitchFamily="2" charset="77"/>
              </a:rPr>
              <a:t>ADDITIVE ANTENNA: </a:t>
            </a:r>
          </a:p>
        </p:txBody>
      </p:sp>
      <p:sp>
        <p:nvSpPr>
          <p:cNvPr id="3" name="object 17">
            <a:extLst>
              <a:ext uri="{FF2B5EF4-FFF2-40B4-BE49-F238E27FC236}">
                <a16:creationId xmlns:a16="http://schemas.microsoft.com/office/drawing/2014/main" id="{9FD1D6D1-192B-EF2F-254B-2C6DCBB3E6C4}"/>
              </a:ext>
            </a:extLst>
          </p:cNvPr>
          <p:cNvSpPr/>
          <p:nvPr/>
        </p:nvSpPr>
        <p:spPr>
          <a:xfrm>
            <a:off x="5766049" y="2632711"/>
            <a:ext cx="6499973" cy="3128009"/>
          </a:xfrm>
          <a:custGeom>
            <a:avLst/>
            <a:gdLst/>
            <a:ahLst/>
            <a:cxnLst/>
            <a:rect l="l" t="t" r="r" b="b"/>
            <a:pathLst>
              <a:path w="3761740" h="4080509">
                <a:moveTo>
                  <a:pt x="3761244" y="0"/>
                </a:moveTo>
                <a:lnTo>
                  <a:pt x="0" y="0"/>
                </a:lnTo>
                <a:lnTo>
                  <a:pt x="0" y="4080497"/>
                </a:lnTo>
                <a:lnTo>
                  <a:pt x="3761244" y="4080497"/>
                </a:lnTo>
                <a:lnTo>
                  <a:pt x="3761244" y="0"/>
                </a:lnTo>
                <a:close/>
              </a:path>
            </a:pathLst>
          </a:custGeom>
          <a:solidFill>
            <a:srgbClr val="F2F1EC"/>
          </a:solidFill>
        </p:spPr>
        <p:txBody>
          <a:bodyPr wrap="square" lIns="0" tIns="0" rIns="0" bIns="0" rtlCol="0"/>
          <a:lstStyle/>
          <a:p>
            <a:endParaRPr/>
          </a:p>
        </p:txBody>
      </p:sp>
      <p:sp>
        <p:nvSpPr>
          <p:cNvPr id="4" name="object 27">
            <a:extLst>
              <a:ext uri="{FF2B5EF4-FFF2-40B4-BE49-F238E27FC236}">
                <a16:creationId xmlns:a16="http://schemas.microsoft.com/office/drawing/2014/main" id="{98F9B558-87F4-8483-96A9-C52EB2B3EBBC}"/>
              </a:ext>
            </a:extLst>
          </p:cNvPr>
          <p:cNvSpPr txBox="1"/>
          <p:nvPr/>
        </p:nvSpPr>
        <p:spPr>
          <a:xfrm>
            <a:off x="882935" y="2994340"/>
            <a:ext cx="4055006" cy="2439770"/>
          </a:xfrm>
          <a:prstGeom prst="rect">
            <a:avLst/>
          </a:prstGeom>
        </p:spPr>
        <p:txBody>
          <a:bodyPr vert="horz" wrap="square" lIns="0" tIns="221615" rIns="0" bIns="0" rtlCol="0">
            <a:spAutoFit/>
          </a:bodyPr>
          <a:lstStyle/>
          <a:p>
            <a:pPr marL="576579" indent="-342900">
              <a:lnSpc>
                <a:spcPct val="100000"/>
              </a:lnSpc>
              <a:buFont typeface="Arial" panose="020B0604020202020204" pitchFamily="34" charset="0"/>
              <a:buChar char="•"/>
              <a:tabLst>
                <a:tab pos="414020" algn="l"/>
              </a:tabLst>
            </a:pPr>
            <a:r>
              <a:rPr lang="en-US" sz="2400" spc="-10" dirty="0">
                <a:solidFill>
                  <a:srgbClr val="414042"/>
                </a:solidFill>
                <a:latin typeface="Poppins Light" pitchFamily="2" charset="77"/>
                <a:cs typeface="Poppins Light" pitchFamily="2" charset="77"/>
              </a:rPr>
              <a:t>Broadband antennas on different substrates: glass and Premix materials.</a:t>
            </a:r>
          </a:p>
          <a:p>
            <a:pPr marL="576579" indent="-342900">
              <a:lnSpc>
                <a:spcPct val="100000"/>
              </a:lnSpc>
              <a:buFont typeface="Arial" panose="020B0604020202020204" pitchFamily="34" charset="0"/>
              <a:buChar char="•"/>
              <a:tabLst>
                <a:tab pos="414020" algn="l"/>
              </a:tabLst>
            </a:pPr>
            <a:endParaRPr lang="en-US" sz="2400" spc="-10" dirty="0">
              <a:solidFill>
                <a:srgbClr val="414042"/>
              </a:solidFill>
              <a:latin typeface="Poppins Light" pitchFamily="2" charset="77"/>
              <a:cs typeface="Poppins Light" pitchFamily="2" charset="77"/>
            </a:endParaRPr>
          </a:p>
          <a:p>
            <a:pPr marL="576579" indent="-342900">
              <a:lnSpc>
                <a:spcPct val="100000"/>
              </a:lnSpc>
              <a:buFont typeface="Arial" panose="020B0604020202020204" pitchFamily="34" charset="0"/>
              <a:buChar char="•"/>
              <a:tabLst>
                <a:tab pos="414020" algn="l"/>
              </a:tabLst>
            </a:pPr>
            <a:r>
              <a:rPr lang="en-US" sz="2400" spc="-10" dirty="0">
                <a:solidFill>
                  <a:srgbClr val="414042"/>
                </a:solidFill>
                <a:latin typeface="Poppins Light" pitchFamily="2" charset="77"/>
                <a:cs typeface="Poppins Light" pitchFamily="2" charset="77"/>
              </a:rPr>
              <a:t>Made by spraying and </a:t>
            </a:r>
            <a:r>
              <a:rPr lang="en-US" sz="2400" spc="-10" dirty="0" err="1">
                <a:solidFill>
                  <a:srgbClr val="414042"/>
                </a:solidFill>
                <a:latin typeface="Poppins Light" pitchFamily="2" charset="77"/>
                <a:cs typeface="Poppins Light" pitchFamily="2" charset="77"/>
              </a:rPr>
              <a:t>stencilling</a:t>
            </a:r>
            <a:endParaRPr sz="2400" dirty="0">
              <a:latin typeface="Poppins Light" pitchFamily="2" charset="77"/>
              <a:cs typeface="Poppins Light" pitchFamily="2" charset="77"/>
            </a:endParaRPr>
          </a:p>
        </p:txBody>
      </p:sp>
      <p:pic>
        <p:nvPicPr>
          <p:cNvPr id="5" name="Image 4" descr="Une image contenant texte&#10;&#10;Description générée automatiquement">
            <a:extLst>
              <a:ext uri="{FF2B5EF4-FFF2-40B4-BE49-F238E27FC236}">
                <a16:creationId xmlns:a16="http://schemas.microsoft.com/office/drawing/2014/main" id="{F28D69BD-8460-B029-75DC-9E959EB75C3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66611" y="2798081"/>
            <a:ext cx="6098849" cy="2797269"/>
          </a:xfrm>
          <a:prstGeom prst="rect">
            <a:avLst/>
          </a:prstGeom>
          <a:noFill/>
          <a:ln>
            <a:noFill/>
          </a:ln>
        </p:spPr>
      </p:pic>
    </p:spTree>
    <p:extLst>
      <p:ext uri="{BB962C8B-B14F-4D97-AF65-F5344CB8AC3E}">
        <p14:creationId xmlns:p14="http://schemas.microsoft.com/office/powerpoint/2010/main" val="1380899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17">
            <a:extLst>
              <a:ext uri="{FF2B5EF4-FFF2-40B4-BE49-F238E27FC236}">
                <a16:creationId xmlns:a16="http://schemas.microsoft.com/office/drawing/2014/main" id="{4161B12B-E027-18D3-BDE0-9DD67CA11B15}"/>
              </a:ext>
            </a:extLst>
          </p:cNvPr>
          <p:cNvSpPr/>
          <p:nvPr/>
        </p:nvSpPr>
        <p:spPr>
          <a:xfrm>
            <a:off x="9218713" y="1953443"/>
            <a:ext cx="2828540" cy="4773928"/>
          </a:xfrm>
          <a:custGeom>
            <a:avLst/>
            <a:gdLst/>
            <a:ahLst/>
            <a:cxnLst/>
            <a:rect l="l" t="t" r="r" b="b"/>
            <a:pathLst>
              <a:path w="3761740" h="4080509">
                <a:moveTo>
                  <a:pt x="3761244" y="0"/>
                </a:moveTo>
                <a:lnTo>
                  <a:pt x="0" y="0"/>
                </a:lnTo>
                <a:lnTo>
                  <a:pt x="0" y="4080497"/>
                </a:lnTo>
                <a:lnTo>
                  <a:pt x="3761244" y="4080497"/>
                </a:lnTo>
                <a:lnTo>
                  <a:pt x="3761244" y="0"/>
                </a:lnTo>
                <a:close/>
              </a:path>
            </a:pathLst>
          </a:custGeom>
          <a:solidFill>
            <a:srgbClr val="F2F1EC"/>
          </a:solidFill>
        </p:spPr>
        <p:txBody>
          <a:bodyPr wrap="square" lIns="0" tIns="0" rIns="0" bIns="0" rtlCol="0"/>
          <a:lstStyle/>
          <a:p>
            <a:endParaRPr/>
          </a:p>
        </p:txBody>
      </p:sp>
      <p:sp>
        <p:nvSpPr>
          <p:cNvPr id="2" name="object 9">
            <a:extLst>
              <a:ext uri="{FF2B5EF4-FFF2-40B4-BE49-F238E27FC236}">
                <a16:creationId xmlns:a16="http://schemas.microsoft.com/office/drawing/2014/main" id="{CD6FDFAA-7CEB-D7DA-14B0-64D18F61888C}"/>
              </a:ext>
            </a:extLst>
          </p:cNvPr>
          <p:cNvSpPr txBox="1">
            <a:spLocks/>
          </p:cNvSpPr>
          <p:nvPr/>
        </p:nvSpPr>
        <p:spPr>
          <a:xfrm>
            <a:off x="882935" y="859082"/>
            <a:ext cx="10508854" cy="686726"/>
          </a:xfrm>
          <a:prstGeom prst="rect">
            <a:avLst/>
          </a:prstGeom>
        </p:spPr>
        <p:txBody>
          <a:bodyPr vert="horz" wrap="square" lIns="0" tIns="13970" rIns="0" bIns="0" rtlCol="0">
            <a:spAutoFit/>
          </a:bodyPr>
          <a:lstStyle>
            <a:lvl1pPr>
              <a:defRPr>
                <a:latin typeface="+mj-lt"/>
                <a:ea typeface="+mj-ea"/>
                <a:cs typeface="+mj-cs"/>
              </a:defRPr>
            </a:lvl1pPr>
          </a:lstStyle>
          <a:p>
            <a:pPr marL="12700">
              <a:lnSpc>
                <a:spcPts val="5495"/>
              </a:lnSpc>
              <a:spcBef>
                <a:spcPts val="110"/>
              </a:spcBef>
            </a:pPr>
            <a:r>
              <a:rPr lang="en-US" sz="4000" b="1" kern="0" dirty="0">
                <a:solidFill>
                  <a:srgbClr val="000000"/>
                </a:solidFill>
                <a:latin typeface="Poppins SemiBold" pitchFamily="2" charset="77"/>
                <a:cs typeface="Poppins SemiBold" pitchFamily="2" charset="77"/>
              </a:rPr>
              <a:t>ADDITIVE ANTENNA: </a:t>
            </a:r>
          </a:p>
        </p:txBody>
      </p:sp>
      <p:sp>
        <p:nvSpPr>
          <p:cNvPr id="3" name="object 17">
            <a:extLst>
              <a:ext uri="{FF2B5EF4-FFF2-40B4-BE49-F238E27FC236}">
                <a16:creationId xmlns:a16="http://schemas.microsoft.com/office/drawing/2014/main" id="{9FD1D6D1-192B-EF2F-254B-2C6DCBB3E6C4}"/>
              </a:ext>
            </a:extLst>
          </p:cNvPr>
          <p:cNvSpPr/>
          <p:nvPr/>
        </p:nvSpPr>
        <p:spPr>
          <a:xfrm>
            <a:off x="5414124" y="1953443"/>
            <a:ext cx="2828540" cy="4773928"/>
          </a:xfrm>
          <a:custGeom>
            <a:avLst/>
            <a:gdLst/>
            <a:ahLst/>
            <a:cxnLst/>
            <a:rect l="l" t="t" r="r" b="b"/>
            <a:pathLst>
              <a:path w="3761740" h="4080509">
                <a:moveTo>
                  <a:pt x="3761244" y="0"/>
                </a:moveTo>
                <a:lnTo>
                  <a:pt x="0" y="0"/>
                </a:lnTo>
                <a:lnTo>
                  <a:pt x="0" y="4080497"/>
                </a:lnTo>
                <a:lnTo>
                  <a:pt x="3761244" y="4080497"/>
                </a:lnTo>
                <a:lnTo>
                  <a:pt x="3761244" y="0"/>
                </a:lnTo>
                <a:close/>
              </a:path>
            </a:pathLst>
          </a:custGeom>
          <a:solidFill>
            <a:srgbClr val="F2F1EC"/>
          </a:solidFill>
        </p:spPr>
        <p:txBody>
          <a:bodyPr wrap="square" lIns="0" tIns="0" rIns="0" bIns="0" rtlCol="0"/>
          <a:lstStyle/>
          <a:p>
            <a:endParaRPr/>
          </a:p>
        </p:txBody>
      </p:sp>
      <p:sp>
        <p:nvSpPr>
          <p:cNvPr id="4" name="object 27">
            <a:extLst>
              <a:ext uri="{FF2B5EF4-FFF2-40B4-BE49-F238E27FC236}">
                <a16:creationId xmlns:a16="http://schemas.microsoft.com/office/drawing/2014/main" id="{98F9B558-87F4-8483-96A9-C52EB2B3EBBC}"/>
              </a:ext>
            </a:extLst>
          </p:cNvPr>
          <p:cNvSpPr txBox="1"/>
          <p:nvPr/>
        </p:nvSpPr>
        <p:spPr>
          <a:xfrm>
            <a:off x="882935" y="2994340"/>
            <a:ext cx="4055006" cy="3178434"/>
          </a:xfrm>
          <a:prstGeom prst="rect">
            <a:avLst/>
          </a:prstGeom>
        </p:spPr>
        <p:txBody>
          <a:bodyPr vert="horz" wrap="square" lIns="0" tIns="221615" rIns="0" bIns="0" rtlCol="0">
            <a:spAutoFit/>
          </a:bodyPr>
          <a:lstStyle/>
          <a:p>
            <a:pPr marL="576579" indent="-342900">
              <a:lnSpc>
                <a:spcPct val="100000"/>
              </a:lnSpc>
              <a:buFont typeface="Arial" panose="020B0604020202020204" pitchFamily="34" charset="0"/>
              <a:buChar char="•"/>
              <a:tabLst>
                <a:tab pos="414020" algn="l"/>
              </a:tabLst>
            </a:pPr>
            <a:r>
              <a:rPr lang="en-US" sz="2400" spc="-10" dirty="0">
                <a:solidFill>
                  <a:srgbClr val="414042"/>
                </a:solidFill>
                <a:latin typeface="Poppins Light" pitchFamily="2" charset="77"/>
                <a:cs typeface="Poppins Light" pitchFamily="2" charset="77"/>
              </a:rPr>
              <a:t>Broadband antennas on </a:t>
            </a:r>
            <a:r>
              <a:rPr lang="en-US" sz="2400" spc="-10" dirty="0" err="1">
                <a:solidFill>
                  <a:srgbClr val="414042"/>
                </a:solidFill>
                <a:latin typeface="Poppins Light" pitchFamily="2" charset="77"/>
                <a:cs typeface="Poppins Light" pitchFamily="2" charset="77"/>
              </a:rPr>
              <a:t>Porcher</a:t>
            </a:r>
            <a:r>
              <a:rPr lang="en-US" sz="2400" spc="-10" dirty="0">
                <a:solidFill>
                  <a:srgbClr val="414042"/>
                </a:solidFill>
                <a:latin typeface="Poppins Light" pitchFamily="2" charset="77"/>
                <a:cs typeface="Poppins Light" pitchFamily="2" charset="77"/>
              </a:rPr>
              <a:t> glass fabrics for integration in composites.</a:t>
            </a:r>
          </a:p>
          <a:p>
            <a:pPr marL="576579" indent="-342900">
              <a:lnSpc>
                <a:spcPct val="100000"/>
              </a:lnSpc>
              <a:buFont typeface="Arial" panose="020B0604020202020204" pitchFamily="34" charset="0"/>
              <a:buChar char="•"/>
              <a:tabLst>
                <a:tab pos="414020" algn="l"/>
              </a:tabLst>
            </a:pPr>
            <a:endParaRPr lang="en-US" sz="2400" spc="-10" dirty="0">
              <a:solidFill>
                <a:srgbClr val="414042"/>
              </a:solidFill>
              <a:latin typeface="Poppins Light" pitchFamily="2" charset="77"/>
              <a:cs typeface="Poppins Light" pitchFamily="2" charset="77"/>
            </a:endParaRPr>
          </a:p>
          <a:p>
            <a:pPr marL="576579" indent="-342900">
              <a:lnSpc>
                <a:spcPct val="100000"/>
              </a:lnSpc>
              <a:buFont typeface="Arial" panose="020B0604020202020204" pitchFamily="34" charset="0"/>
              <a:buChar char="•"/>
              <a:tabLst>
                <a:tab pos="414020" algn="l"/>
              </a:tabLst>
            </a:pPr>
            <a:r>
              <a:rPr lang="en-US" sz="2400" spc="-10" dirty="0">
                <a:solidFill>
                  <a:srgbClr val="414042"/>
                </a:solidFill>
                <a:latin typeface="Poppins Light" pitchFamily="2" charset="77"/>
                <a:cs typeface="Poppins Light" pitchFamily="2" charset="77"/>
              </a:rPr>
              <a:t>The printed spirals are 100% continuous.</a:t>
            </a:r>
          </a:p>
          <a:p>
            <a:pPr marL="576579" indent="-342900">
              <a:lnSpc>
                <a:spcPct val="100000"/>
              </a:lnSpc>
              <a:buFont typeface="Arial" panose="020B0604020202020204" pitchFamily="34" charset="0"/>
              <a:buChar char="•"/>
              <a:tabLst>
                <a:tab pos="414020" algn="l"/>
              </a:tabLst>
            </a:pPr>
            <a:endParaRPr lang="en-US" sz="2400" spc="-10" dirty="0">
              <a:solidFill>
                <a:srgbClr val="414042"/>
              </a:solidFill>
              <a:latin typeface="Poppins Light" pitchFamily="2" charset="77"/>
              <a:cs typeface="Poppins Light" pitchFamily="2" charset="77"/>
            </a:endParaRPr>
          </a:p>
          <a:p>
            <a:pPr marL="576579" indent="-342900">
              <a:lnSpc>
                <a:spcPct val="100000"/>
              </a:lnSpc>
              <a:buFont typeface="Arial" panose="020B0604020202020204" pitchFamily="34" charset="0"/>
              <a:buChar char="•"/>
              <a:tabLst>
                <a:tab pos="414020" algn="l"/>
              </a:tabLst>
            </a:pPr>
            <a:r>
              <a:rPr lang="en-US" sz="2400" spc="-10" dirty="0">
                <a:solidFill>
                  <a:srgbClr val="414042"/>
                </a:solidFill>
                <a:latin typeface="Poppins Light" pitchFamily="2" charset="77"/>
                <a:cs typeface="Poppins Light" pitchFamily="2" charset="77"/>
              </a:rPr>
              <a:t>Track width: 0.9 to 1mm</a:t>
            </a:r>
            <a:endParaRPr sz="2400" dirty="0">
              <a:latin typeface="Poppins Light" pitchFamily="2" charset="77"/>
              <a:cs typeface="Poppins Light" pitchFamily="2" charset="77"/>
            </a:endParaRPr>
          </a:p>
        </p:txBody>
      </p:sp>
      <p:pic>
        <p:nvPicPr>
          <p:cNvPr id="6" name="Image 5">
            <a:extLst>
              <a:ext uri="{FF2B5EF4-FFF2-40B4-BE49-F238E27FC236}">
                <a16:creationId xmlns:a16="http://schemas.microsoft.com/office/drawing/2014/main" id="{2CDA5C28-03AB-D12A-995C-9BD6135A616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5382" y="2131242"/>
            <a:ext cx="2486025" cy="4418330"/>
          </a:xfrm>
          <a:prstGeom prst="rect">
            <a:avLst/>
          </a:prstGeom>
          <a:noFill/>
          <a:ln>
            <a:noFill/>
          </a:ln>
        </p:spPr>
      </p:pic>
      <p:pic>
        <p:nvPicPr>
          <p:cNvPr id="7" name="Image 6" descr="Une image contenant métal&#10;&#10;Description générée automatiquement">
            <a:extLst>
              <a:ext uri="{FF2B5EF4-FFF2-40B4-BE49-F238E27FC236}">
                <a16:creationId xmlns:a16="http://schemas.microsoft.com/office/drawing/2014/main" id="{01FACE56-1A06-4FD4-766F-ABDA7E34CE64}"/>
              </a:ext>
            </a:extLst>
          </p:cNvPr>
          <p:cNvPicPr>
            <a:picLocks noChangeAspect="1"/>
          </p:cNvPicPr>
          <p:nvPr/>
        </p:nvPicPr>
        <p:blipFill>
          <a:blip r:embed="rId3"/>
          <a:stretch>
            <a:fillRect/>
          </a:stretch>
        </p:blipFill>
        <p:spPr>
          <a:xfrm>
            <a:off x="9351871" y="3125335"/>
            <a:ext cx="2562225" cy="2430145"/>
          </a:xfrm>
          <a:prstGeom prst="rect">
            <a:avLst/>
          </a:prstGeom>
        </p:spPr>
      </p:pic>
    </p:spTree>
    <p:extLst>
      <p:ext uri="{BB962C8B-B14F-4D97-AF65-F5344CB8AC3E}">
        <p14:creationId xmlns:p14="http://schemas.microsoft.com/office/powerpoint/2010/main" val="26938917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17">
            <a:extLst>
              <a:ext uri="{FF2B5EF4-FFF2-40B4-BE49-F238E27FC236}">
                <a16:creationId xmlns:a16="http://schemas.microsoft.com/office/drawing/2014/main" id="{80E14646-B504-0CCE-17D7-1A0740936BAC}"/>
              </a:ext>
            </a:extLst>
          </p:cNvPr>
          <p:cNvSpPr/>
          <p:nvPr/>
        </p:nvSpPr>
        <p:spPr>
          <a:xfrm>
            <a:off x="1344611" y="4359353"/>
            <a:ext cx="2828540" cy="2386964"/>
          </a:xfrm>
          <a:custGeom>
            <a:avLst/>
            <a:gdLst/>
            <a:ahLst/>
            <a:cxnLst/>
            <a:rect l="l" t="t" r="r" b="b"/>
            <a:pathLst>
              <a:path w="3761740" h="4080509">
                <a:moveTo>
                  <a:pt x="3761244" y="0"/>
                </a:moveTo>
                <a:lnTo>
                  <a:pt x="0" y="0"/>
                </a:lnTo>
                <a:lnTo>
                  <a:pt x="0" y="4080497"/>
                </a:lnTo>
                <a:lnTo>
                  <a:pt x="3761244" y="4080497"/>
                </a:lnTo>
                <a:lnTo>
                  <a:pt x="3761244" y="0"/>
                </a:lnTo>
                <a:close/>
              </a:path>
            </a:pathLst>
          </a:custGeom>
          <a:solidFill>
            <a:srgbClr val="F2F1EC"/>
          </a:solidFill>
        </p:spPr>
        <p:txBody>
          <a:bodyPr wrap="square" lIns="0" tIns="0" rIns="0" bIns="0" rtlCol="0"/>
          <a:lstStyle/>
          <a:p>
            <a:endParaRPr dirty="0"/>
          </a:p>
        </p:txBody>
      </p:sp>
      <p:sp>
        <p:nvSpPr>
          <p:cNvPr id="8" name="object 17">
            <a:extLst>
              <a:ext uri="{FF2B5EF4-FFF2-40B4-BE49-F238E27FC236}">
                <a16:creationId xmlns:a16="http://schemas.microsoft.com/office/drawing/2014/main" id="{4161B12B-E027-18D3-BDE0-9DD67CA11B15}"/>
              </a:ext>
            </a:extLst>
          </p:cNvPr>
          <p:cNvSpPr/>
          <p:nvPr/>
        </p:nvSpPr>
        <p:spPr>
          <a:xfrm>
            <a:off x="9218713" y="1953443"/>
            <a:ext cx="2828540" cy="4773928"/>
          </a:xfrm>
          <a:custGeom>
            <a:avLst/>
            <a:gdLst/>
            <a:ahLst/>
            <a:cxnLst/>
            <a:rect l="l" t="t" r="r" b="b"/>
            <a:pathLst>
              <a:path w="3761740" h="4080509">
                <a:moveTo>
                  <a:pt x="3761244" y="0"/>
                </a:moveTo>
                <a:lnTo>
                  <a:pt x="0" y="0"/>
                </a:lnTo>
                <a:lnTo>
                  <a:pt x="0" y="4080497"/>
                </a:lnTo>
                <a:lnTo>
                  <a:pt x="3761244" y="4080497"/>
                </a:lnTo>
                <a:lnTo>
                  <a:pt x="3761244" y="0"/>
                </a:lnTo>
                <a:close/>
              </a:path>
            </a:pathLst>
          </a:custGeom>
          <a:solidFill>
            <a:srgbClr val="F2F1EC"/>
          </a:solidFill>
        </p:spPr>
        <p:txBody>
          <a:bodyPr wrap="square" lIns="0" tIns="0" rIns="0" bIns="0" rtlCol="0"/>
          <a:lstStyle/>
          <a:p>
            <a:endParaRPr/>
          </a:p>
        </p:txBody>
      </p:sp>
      <p:sp>
        <p:nvSpPr>
          <p:cNvPr id="2" name="object 9">
            <a:extLst>
              <a:ext uri="{FF2B5EF4-FFF2-40B4-BE49-F238E27FC236}">
                <a16:creationId xmlns:a16="http://schemas.microsoft.com/office/drawing/2014/main" id="{CD6FDFAA-7CEB-D7DA-14B0-64D18F61888C}"/>
              </a:ext>
            </a:extLst>
          </p:cNvPr>
          <p:cNvSpPr txBox="1">
            <a:spLocks/>
          </p:cNvSpPr>
          <p:nvPr/>
        </p:nvSpPr>
        <p:spPr>
          <a:xfrm>
            <a:off x="882935" y="859082"/>
            <a:ext cx="10508854" cy="686726"/>
          </a:xfrm>
          <a:prstGeom prst="rect">
            <a:avLst/>
          </a:prstGeom>
        </p:spPr>
        <p:txBody>
          <a:bodyPr vert="horz" wrap="square" lIns="0" tIns="13970" rIns="0" bIns="0" rtlCol="0">
            <a:spAutoFit/>
          </a:bodyPr>
          <a:lstStyle>
            <a:lvl1pPr>
              <a:defRPr>
                <a:latin typeface="+mj-lt"/>
                <a:ea typeface="+mj-ea"/>
                <a:cs typeface="+mj-cs"/>
              </a:defRPr>
            </a:lvl1pPr>
          </a:lstStyle>
          <a:p>
            <a:pPr marL="12700">
              <a:lnSpc>
                <a:spcPts val="5495"/>
              </a:lnSpc>
              <a:spcBef>
                <a:spcPts val="110"/>
              </a:spcBef>
            </a:pPr>
            <a:r>
              <a:rPr lang="en-US" sz="4000" b="1" kern="0" dirty="0">
                <a:solidFill>
                  <a:srgbClr val="000000"/>
                </a:solidFill>
                <a:latin typeface="Poppins SemiBold" pitchFamily="2" charset="77"/>
                <a:cs typeface="Poppins SemiBold" pitchFamily="2" charset="77"/>
              </a:rPr>
              <a:t>ADDITIVE ANTENNA: </a:t>
            </a:r>
          </a:p>
        </p:txBody>
      </p:sp>
      <p:sp>
        <p:nvSpPr>
          <p:cNvPr id="3" name="object 17">
            <a:extLst>
              <a:ext uri="{FF2B5EF4-FFF2-40B4-BE49-F238E27FC236}">
                <a16:creationId xmlns:a16="http://schemas.microsoft.com/office/drawing/2014/main" id="{9FD1D6D1-192B-EF2F-254B-2C6DCBB3E6C4}"/>
              </a:ext>
            </a:extLst>
          </p:cNvPr>
          <p:cNvSpPr/>
          <p:nvPr/>
        </p:nvSpPr>
        <p:spPr>
          <a:xfrm>
            <a:off x="5281662" y="1953443"/>
            <a:ext cx="2828540" cy="4773928"/>
          </a:xfrm>
          <a:custGeom>
            <a:avLst/>
            <a:gdLst/>
            <a:ahLst/>
            <a:cxnLst/>
            <a:rect l="l" t="t" r="r" b="b"/>
            <a:pathLst>
              <a:path w="3761740" h="4080509">
                <a:moveTo>
                  <a:pt x="3761244" y="0"/>
                </a:moveTo>
                <a:lnTo>
                  <a:pt x="0" y="0"/>
                </a:lnTo>
                <a:lnTo>
                  <a:pt x="0" y="4080497"/>
                </a:lnTo>
                <a:lnTo>
                  <a:pt x="3761244" y="4080497"/>
                </a:lnTo>
                <a:lnTo>
                  <a:pt x="3761244" y="0"/>
                </a:lnTo>
                <a:close/>
              </a:path>
            </a:pathLst>
          </a:custGeom>
          <a:solidFill>
            <a:srgbClr val="F2F1EC"/>
          </a:solidFill>
        </p:spPr>
        <p:txBody>
          <a:bodyPr wrap="square" lIns="0" tIns="0" rIns="0" bIns="0" rtlCol="0"/>
          <a:lstStyle/>
          <a:p>
            <a:endParaRPr/>
          </a:p>
        </p:txBody>
      </p:sp>
      <p:sp>
        <p:nvSpPr>
          <p:cNvPr id="4" name="object 27">
            <a:extLst>
              <a:ext uri="{FF2B5EF4-FFF2-40B4-BE49-F238E27FC236}">
                <a16:creationId xmlns:a16="http://schemas.microsoft.com/office/drawing/2014/main" id="{98F9B558-87F4-8483-96A9-C52EB2B3EBBC}"/>
              </a:ext>
            </a:extLst>
          </p:cNvPr>
          <p:cNvSpPr txBox="1"/>
          <p:nvPr/>
        </p:nvSpPr>
        <p:spPr>
          <a:xfrm>
            <a:off x="855995" y="1917361"/>
            <a:ext cx="4055006" cy="2070439"/>
          </a:xfrm>
          <a:prstGeom prst="rect">
            <a:avLst/>
          </a:prstGeom>
        </p:spPr>
        <p:txBody>
          <a:bodyPr vert="horz" wrap="square" lIns="0" tIns="221615" rIns="0" bIns="0" rtlCol="0">
            <a:spAutoFit/>
          </a:bodyPr>
          <a:lstStyle/>
          <a:p>
            <a:pPr marL="576579" indent="-342900">
              <a:lnSpc>
                <a:spcPct val="100000"/>
              </a:lnSpc>
              <a:buFont typeface="Arial" panose="020B0604020202020204" pitchFamily="34" charset="0"/>
              <a:buChar char="•"/>
              <a:tabLst>
                <a:tab pos="414020" algn="l"/>
              </a:tabLst>
            </a:pPr>
            <a:r>
              <a:rPr lang="en-US" sz="2400" spc="-10" dirty="0">
                <a:solidFill>
                  <a:srgbClr val="414042"/>
                </a:solidFill>
                <a:latin typeface="Poppins Light" pitchFamily="2" charset="77"/>
                <a:cs typeface="Poppins Light" pitchFamily="2" charset="77"/>
              </a:rPr>
              <a:t>NFC made in dispenser or NFC in silk-screen printing.</a:t>
            </a:r>
          </a:p>
          <a:p>
            <a:pPr marL="576579" indent="-342900">
              <a:lnSpc>
                <a:spcPct val="100000"/>
              </a:lnSpc>
              <a:buFont typeface="Arial" panose="020B0604020202020204" pitchFamily="34" charset="0"/>
              <a:buChar char="•"/>
              <a:tabLst>
                <a:tab pos="414020" algn="l"/>
              </a:tabLst>
            </a:pPr>
            <a:endParaRPr lang="en-US" sz="2400" spc="-10" dirty="0">
              <a:solidFill>
                <a:srgbClr val="414042"/>
              </a:solidFill>
              <a:latin typeface="Poppins Light" pitchFamily="2" charset="77"/>
              <a:cs typeface="Poppins Light" pitchFamily="2" charset="77"/>
            </a:endParaRPr>
          </a:p>
          <a:p>
            <a:pPr marL="576579" indent="-342900">
              <a:lnSpc>
                <a:spcPct val="100000"/>
              </a:lnSpc>
              <a:buFont typeface="Arial" panose="020B0604020202020204" pitchFamily="34" charset="0"/>
              <a:buChar char="•"/>
              <a:tabLst>
                <a:tab pos="414020" algn="l"/>
              </a:tabLst>
            </a:pPr>
            <a:r>
              <a:rPr lang="en-US" sz="2400" spc="-10" dirty="0">
                <a:solidFill>
                  <a:srgbClr val="414042"/>
                </a:solidFill>
                <a:latin typeface="Poppins Light" pitchFamily="2" charset="77"/>
                <a:cs typeface="Poppins Light" pitchFamily="2" charset="77"/>
              </a:rPr>
              <a:t>On PET and flexible PPE but also on rigid PC.</a:t>
            </a:r>
            <a:endParaRPr sz="2400" dirty="0">
              <a:latin typeface="Poppins Light" pitchFamily="2" charset="77"/>
              <a:cs typeface="Poppins Light" pitchFamily="2" charset="77"/>
            </a:endParaRPr>
          </a:p>
        </p:txBody>
      </p:sp>
      <p:pic>
        <p:nvPicPr>
          <p:cNvPr id="5" name="Image 4">
            <a:extLst>
              <a:ext uri="{FF2B5EF4-FFF2-40B4-BE49-F238E27FC236}">
                <a16:creationId xmlns:a16="http://schemas.microsoft.com/office/drawing/2014/main" id="{28A17D2B-9270-1286-79B8-0A89FEDDF9B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326" r="3697"/>
          <a:stretch/>
        </p:blipFill>
        <p:spPr bwMode="auto">
          <a:xfrm>
            <a:off x="5384614" y="2200945"/>
            <a:ext cx="2622637" cy="4278925"/>
          </a:xfrm>
          <a:prstGeom prst="rect">
            <a:avLst/>
          </a:prstGeom>
          <a:noFill/>
          <a:ln>
            <a:noFill/>
          </a:ln>
        </p:spPr>
      </p:pic>
      <p:pic>
        <p:nvPicPr>
          <p:cNvPr id="9" name="Image 8">
            <a:extLst>
              <a:ext uri="{FF2B5EF4-FFF2-40B4-BE49-F238E27FC236}">
                <a16:creationId xmlns:a16="http://schemas.microsoft.com/office/drawing/2014/main" id="{7128A80C-650C-C65D-FC10-13F8CC9B235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8394155" y="3026033"/>
            <a:ext cx="4477657" cy="2628748"/>
          </a:xfrm>
          <a:prstGeom prst="rect">
            <a:avLst/>
          </a:prstGeom>
          <a:noFill/>
          <a:ln>
            <a:noFill/>
          </a:ln>
        </p:spPr>
      </p:pic>
      <p:pic>
        <p:nvPicPr>
          <p:cNvPr id="10" name="Image 9">
            <a:extLst>
              <a:ext uri="{FF2B5EF4-FFF2-40B4-BE49-F238E27FC236}">
                <a16:creationId xmlns:a16="http://schemas.microsoft.com/office/drawing/2014/main" id="{EF1C35B7-3F53-E1DD-E753-852FB3BF1DB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9534" t="4335" r="18478" b="16764"/>
          <a:stretch/>
        </p:blipFill>
        <p:spPr bwMode="auto">
          <a:xfrm>
            <a:off x="1514519" y="4490531"/>
            <a:ext cx="2488724" cy="2124609"/>
          </a:xfrm>
          <a:prstGeom prst="rect">
            <a:avLst/>
          </a:prstGeom>
          <a:noFill/>
          <a:ln>
            <a:noFill/>
          </a:ln>
        </p:spPr>
      </p:pic>
    </p:spTree>
    <p:extLst>
      <p:ext uri="{BB962C8B-B14F-4D97-AF65-F5344CB8AC3E}">
        <p14:creationId xmlns:p14="http://schemas.microsoft.com/office/powerpoint/2010/main" val="20188000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17">
            <a:extLst>
              <a:ext uri="{FF2B5EF4-FFF2-40B4-BE49-F238E27FC236}">
                <a16:creationId xmlns:a16="http://schemas.microsoft.com/office/drawing/2014/main" id="{4161B12B-E027-18D3-BDE0-9DD67CA11B15}"/>
              </a:ext>
            </a:extLst>
          </p:cNvPr>
          <p:cNvSpPr/>
          <p:nvPr/>
        </p:nvSpPr>
        <p:spPr>
          <a:xfrm>
            <a:off x="6021977" y="2743199"/>
            <a:ext cx="6025276" cy="3226525"/>
          </a:xfrm>
          <a:custGeom>
            <a:avLst/>
            <a:gdLst/>
            <a:ahLst/>
            <a:cxnLst/>
            <a:rect l="l" t="t" r="r" b="b"/>
            <a:pathLst>
              <a:path w="3761740" h="4080509">
                <a:moveTo>
                  <a:pt x="3761244" y="0"/>
                </a:moveTo>
                <a:lnTo>
                  <a:pt x="0" y="0"/>
                </a:lnTo>
                <a:lnTo>
                  <a:pt x="0" y="4080497"/>
                </a:lnTo>
                <a:lnTo>
                  <a:pt x="3761244" y="4080497"/>
                </a:lnTo>
                <a:lnTo>
                  <a:pt x="3761244" y="0"/>
                </a:lnTo>
                <a:close/>
              </a:path>
            </a:pathLst>
          </a:custGeom>
          <a:solidFill>
            <a:srgbClr val="F2F1EC"/>
          </a:solidFill>
        </p:spPr>
        <p:txBody>
          <a:bodyPr wrap="square" lIns="0" tIns="0" rIns="0" bIns="0" rtlCol="0"/>
          <a:lstStyle/>
          <a:p>
            <a:endParaRPr/>
          </a:p>
        </p:txBody>
      </p:sp>
      <p:sp>
        <p:nvSpPr>
          <p:cNvPr id="2" name="object 9">
            <a:extLst>
              <a:ext uri="{FF2B5EF4-FFF2-40B4-BE49-F238E27FC236}">
                <a16:creationId xmlns:a16="http://schemas.microsoft.com/office/drawing/2014/main" id="{CD6FDFAA-7CEB-D7DA-14B0-64D18F61888C}"/>
              </a:ext>
            </a:extLst>
          </p:cNvPr>
          <p:cNvSpPr txBox="1">
            <a:spLocks/>
          </p:cNvSpPr>
          <p:nvPr/>
        </p:nvSpPr>
        <p:spPr>
          <a:xfrm>
            <a:off x="882935" y="859082"/>
            <a:ext cx="10508854" cy="686726"/>
          </a:xfrm>
          <a:prstGeom prst="rect">
            <a:avLst/>
          </a:prstGeom>
        </p:spPr>
        <p:txBody>
          <a:bodyPr vert="horz" wrap="square" lIns="0" tIns="13970" rIns="0" bIns="0" rtlCol="0">
            <a:spAutoFit/>
          </a:bodyPr>
          <a:lstStyle>
            <a:lvl1pPr>
              <a:defRPr>
                <a:latin typeface="+mj-lt"/>
                <a:ea typeface="+mj-ea"/>
                <a:cs typeface="+mj-cs"/>
              </a:defRPr>
            </a:lvl1pPr>
          </a:lstStyle>
          <a:p>
            <a:pPr marL="12700">
              <a:lnSpc>
                <a:spcPts val="5495"/>
              </a:lnSpc>
              <a:spcBef>
                <a:spcPts val="110"/>
              </a:spcBef>
            </a:pPr>
            <a:r>
              <a:rPr lang="en-US" sz="4000" b="1" kern="0" dirty="0">
                <a:solidFill>
                  <a:srgbClr val="000000"/>
                </a:solidFill>
                <a:latin typeface="Poppins SemiBold" pitchFamily="2" charset="77"/>
                <a:cs typeface="Poppins SemiBold" pitchFamily="2" charset="77"/>
              </a:rPr>
              <a:t>ADDITIVE ANTENNA: </a:t>
            </a:r>
          </a:p>
        </p:txBody>
      </p:sp>
      <p:sp>
        <p:nvSpPr>
          <p:cNvPr id="4" name="object 27">
            <a:extLst>
              <a:ext uri="{FF2B5EF4-FFF2-40B4-BE49-F238E27FC236}">
                <a16:creationId xmlns:a16="http://schemas.microsoft.com/office/drawing/2014/main" id="{98F9B558-87F4-8483-96A9-C52EB2B3EBBC}"/>
              </a:ext>
            </a:extLst>
          </p:cNvPr>
          <p:cNvSpPr txBox="1"/>
          <p:nvPr/>
        </p:nvSpPr>
        <p:spPr>
          <a:xfrm>
            <a:off x="882935" y="2994340"/>
            <a:ext cx="4055006" cy="2439770"/>
          </a:xfrm>
          <a:prstGeom prst="rect">
            <a:avLst/>
          </a:prstGeom>
        </p:spPr>
        <p:txBody>
          <a:bodyPr vert="horz" wrap="square" lIns="0" tIns="221615" rIns="0" bIns="0" rtlCol="0">
            <a:spAutoFit/>
          </a:bodyPr>
          <a:lstStyle/>
          <a:p>
            <a:pPr marL="576579" indent="-342900">
              <a:lnSpc>
                <a:spcPct val="100000"/>
              </a:lnSpc>
              <a:buFont typeface="Arial" panose="020B0604020202020204" pitchFamily="34" charset="0"/>
              <a:buChar char="•"/>
              <a:tabLst>
                <a:tab pos="414020" algn="l"/>
              </a:tabLst>
            </a:pPr>
            <a:r>
              <a:rPr lang="en-US" sz="2400" spc="-10" dirty="0">
                <a:solidFill>
                  <a:srgbClr val="414042"/>
                </a:solidFill>
                <a:latin typeface="Poppins Light" pitchFamily="2" charset="77"/>
                <a:cs typeface="Poppins Light" pitchFamily="2" charset="77"/>
              </a:rPr>
              <a:t>Passive amplification of 5G signals through building windows. </a:t>
            </a:r>
          </a:p>
          <a:p>
            <a:pPr marL="576579" indent="-342900">
              <a:lnSpc>
                <a:spcPct val="100000"/>
              </a:lnSpc>
              <a:buFont typeface="Arial" panose="020B0604020202020204" pitchFamily="34" charset="0"/>
              <a:buChar char="•"/>
              <a:tabLst>
                <a:tab pos="414020" algn="l"/>
              </a:tabLst>
            </a:pPr>
            <a:endParaRPr lang="en-US" sz="2400" spc="-10" dirty="0">
              <a:solidFill>
                <a:srgbClr val="414042"/>
              </a:solidFill>
              <a:latin typeface="Poppins Light" pitchFamily="2" charset="77"/>
              <a:cs typeface="Poppins Light" pitchFamily="2" charset="77"/>
            </a:endParaRPr>
          </a:p>
          <a:p>
            <a:pPr marL="576579" indent="-342900">
              <a:lnSpc>
                <a:spcPct val="100000"/>
              </a:lnSpc>
              <a:buFont typeface="Arial" panose="020B0604020202020204" pitchFamily="34" charset="0"/>
              <a:buChar char="•"/>
              <a:tabLst>
                <a:tab pos="414020" algn="l"/>
              </a:tabLst>
            </a:pPr>
            <a:r>
              <a:rPr lang="en-US" sz="2400" spc="-10" dirty="0">
                <a:solidFill>
                  <a:srgbClr val="414042"/>
                </a:solidFill>
                <a:latin typeface="Poppins Light" pitchFamily="2" charset="77"/>
                <a:cs typeface="Poppins Light" pitchFamily="2" charset="77"/>
              </a:rPr>
              <a:t>Printed with dispenser on adhesive PET.</a:t>
            </a:r>
            <a:endParaRPr sz="2400" dirty="0">
              <a:latin typeface="Poppins Light" pitchFamily="2" charset="77"/>
              <a:cs typeface="Poppins Light" pitchFamily="2" charset="77"/>
            </a:endParaRPr>
          </a:p>
        </p:txBody>
      </p:sp>
      <p:pic>
        <p:nvPicPr>
          <p:cNvPr id="7" name="Image 6" descr="Une image contenant intérieur&#10;&#10;Description générée automatiquement">
            <a:extLst>
              <a:ext uri="{FF2B5EF4-FFF2-40B4-BE49-F238E27FC236}">
                <a16:creationId xmlns:a16="http://schemas.microsoft.com/office/drawing/2014/main" id="{6739740F-9144-B936-D6F3-4B84CAA9055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37362" y="2870880"/>
            <a:ext cx="5760720" cy="2991485"/>
          </a:xfrm>
          <a:prstGeom prst="rect">
            <a:avLst/>
          </a:prstGeom>
          <a:noFill/>
          <a:ln>
            <a:noFill/>
          </a:ln>
        </p:spPr>
      </p:pic>
    </p:spTree>
    <p:extLst>
      <p:ext uri="{BB962C8B-B14F-4D97-AF65-F5344CB8AC3E}">
        <p14:creationId xmlns:p14="http://schemas.microsoft.com/office/powerpoint/2010/main" val="259326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4">
            <a:extLst>
              <a:ext uri="{FF2B5EF4-FFF2-40B4-BE49-F238E27FC236}">
                <a16:creationId xmlns:a16="http://schemas.microsoft.com/office/drawing/2014/main" id="{5032BED6-8B30-4AC6-B7A8-9169D3135EEB}"/>
              </a:ext>
            </a:extLst>
          </p:cNvPr>
          <p:cNvSpPr/>
          <p:nvPr/>
        </p:nvSpPr>
        <p:spPr>
          <a:xfrm>
            <a:off x="8243314" y="1694061"/>
            <a:ext cx="4570008" cy="5526045"/>
          </a:xfrm>
          <a:custGeom>
            <a:avLst/>
            <a:gdLst/>
            <a:ahLst/>
            <a:cxnLst/>
            <a:rect l="l" t="t" r="r" b="b"/>
            <a:pathLst>
              <a:path w="4166235" h="5112384">
                <a:moveTo>
                  <a:pt x="4165841" y="0"/>
                </a:moveTo>
                <a:lnTo>
                  <a:pt x="0" y="0"/>
                </a:lnTo>
                <a:lnTo>
                  <a:pt x="0" y="5111940"/>
                </a:lnTo>
                <a:lnTo>
                  <a:pt x="4165841" y="5111940"/>
                </a:lnTo>
                <a:lnTo>
                  <a:pt x="4165841" y="0"/>
                </a:lnTo>
                <a:close/>
              </a:path>
            </a:pathLst>
          </a:custGeom>
          <a:solidFill>
            <a:srgbClr val="F2F1EC"/>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object 24">
            <a:extLst>
              <a:ext uri="{FF2B5EF4-FFF2-40B4-BE49-F238E27FC236}">
                <a16:creationId xmlns:a16="http://schemas.microsoft.com/office/drawing/2014/main" id="{E26E3E4F-3187-4F71-B1C6-B15DD2B6EC42}"/>
              </a:ext>
            </a:extLst>
          </p:cNvPr>
          <p:cNvSpPr/>
          <p:nvPr/>
        </p:nvSpPr>
        <p:spPr>
          <a:xfrm>
            <a:off x="1017932" y="1827299"/>
            <a:ext cx="2438400" cy="5526045"/>
          </a:xfrm>
          <a:custGeom>
            <a:avLst/>
            <a:gdLst/>
            <a:ahLst/>
            <a:cxnLst/>
            <a:rect l="l" t="t" r="r" b="b"/>
            <a:pathLst>
              <a:path w="4166235" h="5112384">
                <a:moveTo>
                  <a:pt x="4165841" y="0"/>
                </a:moveTo>
                <a:lnTo>
                  <a:pt x="0" y="0"/>
                </a:lnTo>
                <a:lnTo>
                  <a:pt x="0" y="5111940"/>
                </a:lnTo>
                <a:lnTo>
                  <a:pt x="4165841" y="5111940"/>
                </a:lnTo>
                <a:lnTo>
                  <a:pt x="4165841" y="0"/>
                </a:lnTo>
                <a:close/>
              </a:path>
            </a:pathLst>
          </a:custGeom>
          <a:solidFill>
            <a:srgbClr val="F2F1EC"/>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Image 2">
            <a:extLst>
              <a:ext uri="{FF2B5EF4-FFF2-40B4-BE49-F238E27FC236}">
                <a16:creationId xmlns:a16="http://schemas.microsoft.com/office/drawing/2014/main" id="{971DBA00-2469-4AB7-9C05-8D0FC350C0B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4803" t="32057" r="12990" b="3817"/>
          <a:stretch/>
        </p:blipFill>
        <p:spPr>
          <a:xfrm>
            <a:off x="1202856" y="1989751"/>
            <a:ext cx="2023165" cy="2265944"/>
          </a:xfrm>
          <a:prstGeom prst="rect">
            <a:avLst/>
          </a:prstGeom>
        </p:spPr>
      </p:pic>
      <p:pic>
        <p:nvPicPr>
          <p:cNvPr id="4" name="Image 3">
            <a:extLst>
              <a:ext uri="{FF2B5EF4-FFF2-40B4-BE49-F238E27FC236}">
                <a16:creationId xmlns:a16="http://schemas.microsoft.com/office/drawing/2014/main" id="{AFBE8774-5F79-4E08-8D0D-640F7A1691E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5525" r="414" b="12747"/>
          <a:stretch/>
        </p:blipFill>
        <p:spPr>
          <a:xfrm>
            <a:off x="1219882" y="4912288"/>
            <a:ext cx="2034500" cy="1872453"/>
          </a:xfrm>
          <a:prstGeom prst="rect">
            <a:avLst/>
          </a:prstGeom>
        </p:spPr>
      </p:pic>
      <p:grpSp>
        <p:nvGrpSpPr>
          <p:cNvPr id="5" name="Groupe 4">
            <a:extLst>
              <a:ext uri="{FF2B5EF4-FFF2-40B4-BE49-F238E27FC236}">
                <a16:creationId xmlns:a16="http://schemas.microsoft.com/office/drawing/2014/main" id="{57FF0272-69D7-47AC-9199-6D1675B67473}"/>
              </a:ext>
            </a:extLst>
          </p:cNvPr>
          <p:cNvGrpSpPr>
            <a:grpSpLocks noChangeAspect="1"/>
          </p:cNvGrpSpPr>
          <p:nvPr/>
        </p:nvGrpSpPr>
        <p:grpSpPr>
          <a:xfrm>
            <a:off x="8385378" y="4328851"/>
            <a:ext cx="4191000" cy="2383724"/>
            <a:chOff x="8590247" y="3228602"/>
            <a:chExt cx="3484850" cy="1992148"/>
          </a:xfrm>
        </p:grpSpPr>
        <p:pic>
          <p:nvPicPr>
            <p:cNvPr id="6" name="Image 5">
              <a:extLst>
                <a:ext uri="{FF2B5EF4-FFF2-40B4-BE49-F238E27FC236}">
                  <a16:creationId xmlns:a16="http://schemas.microsoft.com/office/drawing/2014/main" id="{002AD6D8-EB57-488F-8572-326AD5B8CF4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875" t="20751" r="17762" b="5709"/>
            <a:stretch/>
          </p:blipFill>
          <p:spPr>
            <a:xfrm>
              <a:off x="8590247" y="3228602"/>
              <a:ext cx="3484850" cy="1992148"/>
            </a:xfrm>
            <a:prstGeom prst="rect">
              <a:avLst/>
            </a:prstGeom>
          </p:spPr>
        </p:pic>
        <p:sp>
          <p:nvSpPr>
            <p:cNvPr id="7" name="Rectangle 6">
              <a:extLst>
                <a:ext uri="{FF2B5EF4-FFF2-40B4-BE49-F238E27FC236}">
                  <a16:creationId xmlns:a16="http://schemas.microsoft.com/office/drawing/2014/main" id="{C5AF9CD3-4AC4-498F-85DF-160D41D5FFF3}"/>
                </a:ext>
              </a:extLst>
            </p:cNvPr>
            <p:cNvSpPr/>
            <p:nvPr/>
          </p:nvSpPr>
          <p:spPr>
            <a:xfrm>
              <a:off x="10704512" y="3323478"/>
              <a:ext cx="720080" cy="393554"/>
            </a:xfrm>
            <a:prstGeom prst="rect">
              <a:avLst/>
            </a:prstGeom>
            <a:solidFill>
              <a:srgbClr val="A7A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63447" rtl="0" eaLnBrk="1" fontAlgn="auto" latinLnBrk="0" hangingPunct="1">
                <a:lnSpc>
                  <a:spcPct val="100000"/>
                </a:lnSpc>
                <a:spcBef>
                  <a:spcPts val="0"/>
                </a:spcBef>
                <a:spcAft>
                  <a:spcPts val="0"/>
                </a:spcAft>
                <a:buClrTx/>
                <a:buSzTx/>
                <a:buFontTx/>
                <a:buNone/>
                <a:tabLst/>
                <a:defRPr/>
              </a:pPr>
              <a:endParaRPr kumimoji="0" lang="fr-FR" sz="2093"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8" name="ZoneTexte 7">
            <a:extLst>
              <a:ext uri="{FF2B5EF4-FFF2-40B4-BE49-F238E27FC236}">
                <a16:creationId xmlns:a16="http://schemas.microsoft.com/office/drawing/2014/main" id="{E2E1FDF5-C6FE-4BC9-9CCA-8EE05EA7BA10}"/>
              </a:ext>
            </a:extLst>
          </p:cNvPr>
          <p:cNvSpPr txBox="1"/>
          <p:nvPr/>
        </p:nvSpPr>
        <p:spPr>
          <a:xfrm>
            <a:off x="1271624" y="4261648"/>
            <a:ext cx="193101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5" normalizeH="0" baseline="0" noProof="0" dirty="0">
                <a:ln>
                  <a:noFill/>
                </a:ln>
                <a:solidFill>
                  <a:srgbClr val="3C3C3C"/>
                </a:solidFill>
                <a:effectLst/>
                <a:uLnTx/>
                <a:uFillTx/>
                <a:latin typeface="Poppins"/>
                <a:ea typeface="+mn-ea"/>
                <a:cs typeface="+mn-cs"/>
              </a:rPr>
              <a:t>PPE </a:t>
            </a:r>
            <a:r>
              <a:rPr kumimoji="0" lang="fr-FR" sz="1200" b="0" i="0" u="none" strike="noStrike" kern="1200" cap="none" spc="-5" normalizeH="0" baseline="0" noProof="0" dirty="0" err="1">
                <a:ln>
                  <a:noFill/>
                </a:ln>
                <a:solidFill>
                  <a:srgbClr val="3C3C3C"/>
                </a:solidFill>
                <a:effectLst/>
                <a:uLnTx/>
                <a:uFillTx/>
                <a:latin typeface="Poppins"/>
                <a:ea typeface="+mn-ea"/>
                <a:cs typeface="+mn-cs"/>
              </a:rPr>
              <a:t>rigid</a:t>
            </a:r>
            <a:r>
              <a:rPr kumimoji="0" lang="fr-FR" sz="1200" b="0" i="0" u="none" strike="noStrike" kern="1200" cap="none" spc="-5" normalizeH="0" baseline="0" noProof="0" dirty="0">
                <a:ln>
                  <a:noFill/>
                </a:ln>
                <a:solidFill>
                  <a:srgbClr val="3C3C3C"/>
                </a:solidFill>
                <a:effectLst/>
                <a:uLnTx/>
                <a:uFillTx/>
                <a:latin typeface="Poppins"/>
                <a:ea typeface="+mn-ea"/>
                <a:cs typeface="+mn-cs"/>
              </a:rPr>
              <a:t> 2mm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5" normalizeH="0" baseline="0" noProof="0" dirty="0" err="1">
                <a:ln>
                  <a:noFill/>
                </a:ln>
                <a:solidFill>
                  <a:srgbClr val="3C3C3C"/>
                </a:solidFill>
                <a:effectLst/>
                <a:uLnTx/>
                <a:uFillTx/>
                <a:latin typeface="Poppins"/>
                <a:ea typeface="+mn-ea"/>
                <a:cs typeface="+mn-cs"/>
              </a:rPr>
              <a:t>Electroless</a:t>
            </a:r>
            <a:r>
              <a:rPr kumimoji="0" lang="fr-FR" sz="1200" b="0" i="0" u="none" strike="noStrike" kern="1200" cap="none" spc="-5" normalizeH="0" baseline="0" noProof="0" dirty="0">
                <a:ln>
                  <a:noFill/>
                </a:ln>
                <a:solidFill>
                  <a:srgbClr val="3C3C3C"/>
                </a:solidFill>
                <a:effectLst/>
                <a:uLnTx/>
                <a:uFillTx/>
                <a:latin typeface="Poppins"/>
                <a:ea typeface="+mn-ea"/>
                <a:cs typeface="+mn-cs"/>
              </a:rPr>
              <a:t> Copper 3µm Tin </a:t>
            </a:r>
            <a:r>
              <a:rPr kumimoji="0" lang="fr-FR" sz="1200" b="0" i="0" u="none" strike="noStrike" kern="1200" cap="none" spc="-5" normalizeH="0" baseline="0" noProof="0" dirty="0" err="1">
                <a:ln>
                  <a:noFill/>
                </a:ln>
                <a:solidFill>
                  <a:srgbClr val="3C3C3C"/>
                </a:solidFill>
                <a:effectLst/>
                <a:uLnTx/>
                <a:uFillTx/>
                <a:latin typeface="Poppins"/>
                <a:ea typeface="+mn-ea"/>
                <a:cs typeface="+mn-cs"/>
              </a:rPr>
              <a:t>plating</a:t>
            </a:r>
            <a:r>
              <a:rPr kumimoji="0" lang="fr-FR" sz="1200" b="0" i="0" u="none" strike="noStrike" kern="1200" cap="none" spc="-5" normalizeH="0" baseline="0" noProof="0" dirty="0">
                <a:ln>
                  <a:noFill/>
                </a:ln>
                <a:solidFill>
                  <a:srgbClr val="3C3C3C"/>
                </a:solidFill>
                <a:effectLst/>
                <a:uLnTx/>
                <a:uFillTx/>
                <a:latin typeface="Poppins"/>
                <a:ea typeface="+mn-ea"/>
                <a:cs typeface="+mn-cs"/>
              </a:rPr>
              <a:t> </a:t>
            </a:r>
          </a:p>
        </p:txBody>
      </p:sp>
      <p:sp>
        <p:nvSpPr>
          <p:cNvPr id="9" name="ZoneTexte 8">
            <a:extLst>
              <a:ext uri="{FF2B5EF4-FFF2-40B4-BE49-F238E27FC236}">
                <a16:creationId xmlns:a16="http://schemas.microsoft.com/office/drawing/2014/main" id="{76AAB153-1238-4FD1-AD9B-CC0DF28B295F}"/>
              </a:ext>
            </a:extLst>
          </p:cNvPr>
          <p:cNvSpPr txBox="1"/>
          <p:nvPr/>
        </p:nvSpPr>
        <p:spPr>
          <a:xfrm>
            <a:off x="1133431" y="6838210"/>
            <a:ext cx="2120951" cy="461665"/>
          </a:xfrm>
          <a:prstGeom prst="rect">
            <a:avLst/>
          </a:prstGeom>
          <a:noFill/>
        </p:spPr>
        <p:txBody>
          <a:bodyPr wrap="square" rtlCol="0">
            <a:spAutoFit/>
          </a:bodyPr>
          <a:lstStyle/>
          <a:p>
            <a:pPr marL="0" marR="0" lvl="0" indent="0" algn="ctr" defTabSz="1063447"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5" normalizeH="0" baseline="0" noProof="0" dirty="0">
                <a:ln>
                  <a:noFill/>
                </a:ln>
                <a:solidFill>
                  <a:srgbClr val="3C3C3C"/>
                </a:solidFill>
                <a:effectLst/>
                <a:uLnTx/>
                <a:uFillTx/>
                <a:latin typeface="Poppins"/>
                <a:ea typeface="+mn-ea"/>
                <a:cs typeface="+mn-cs"/>
              </a:rPr>
              <a:t>PPE </a:t>
            </a:r>
            <a:r>
              <a:rPr kumimoji="0" lang="fr-FR" sz="1200" b="0" i="0" u="none" strike="noStrike" kern="1200" cap="none" spc="-5" normalizeH="0" baseline="0" noProof="0" dirty="0" err="1">
                <a:ln>
                  <a:noFill/>
                </a:ln>
                <a:solidFill>
                  <a:srgbClr val="3C3C3C"/>
                </a:solidFill>
                <a:effectLst/>
                <a:uLnTx/>
                <a:uFillTx/>
                <a:latin typeface="Poppins"/>
                <a:ea typeface="+mn-ea"/>
                <a:cs typeface="+mn-cs"/>
              </a:rPr>
              <a:t>flex</a:t>
            </a:r>
            <a:r>
              <a:rPr kumimoji="0" lang="fr-FR" sz="1200" b="0" i="0" u="none" strike="noStrike" kern="1200" cap="none" spc="-5" normalizeH="0" baseline="0" noProof="0" dirty="0">
                <a:ln>
                  <a:noFill/>
                </a:ln>
                <a:solidFill>
                  <a:srgbClr val="3C3C3C"/>
                </a:solidFill>
                <a:effectLst/>
                <a:uLnTx/>
                <a:uFillTx/>
                <a:latin typeface="Poppins"/>
                <a:ea typeface="+mn-ea"/>
                <a:cs typeface="+mn-cs"/>
              </a:rPr>
              <a:t> 0,75mm </a:t>
            </a:r>
            <a:r>
              <a:rPr kumimoji="0" lang="fr-FR" sz="1200" b="0" i="0" u="none" strike="noStrike" kern="1200" cap="none" spc="-5" normalizeH="0" baseline="0" noProof="0" dirty="0" err="1">
                <a:ln>
                  <a:noFill/>
                </a:ln>
                <a:solidFill>
                  <a:srgbClr val="3C3C3C"/>
                </a:solidFill>
                <a:effectLst/>
                <a:uLnTx/>
                <a:uFillTx/>
                <a:latin typeface="Poppins"/>
                <a:ea typeface="+mn-ea"/>
                <a:cs typeface="+mn-cs"/>
              </a:rPr>
              <a:t>Electroplated</a:t>
            </a:r>
            <a:r>
              <a:rPr kumimoji="0" lang="fr-FR" sz="1200" b="0" i="0" u="none" strike="noStrike" kern="1200" cap="none" spc="-5" normalizeH="0" baseline="0" noProof="0" dirty="0">
                <a:ln>
                  <a:noFill/>
                </a:ln>
                <a:solidFill>
                  <a:srgbClr val="3C3C3C"/>
                </a:solidFill>
                <a:effectLst/>
                <a:uLnTx/>
                <a:uFillTx/>
                <a:latin typeface="Poppins"/>
                <a:ea typeface="+mn-ea"/>
                <a:cs typeface="+mn-cs"/>
              </a:rPr>
              <a:t> Copper 20µm</a:t>
            </a:r>
          </a:p>
        </p:txBody>
      </p:sp>
      <p:sp>
        <p:nvSpPr>
          <p:cNvPr id="10" name="ZoneTexte 9">
            <a:extLst>
              <a:ext uri="{FF2B5EF4-FFF2-40B4-BE49-F238E27FC236}">
                <a16:creationId xmlns:a16="http://schemas.microsoft.com/office/drawing/2014/main" id="{2500C47C-8A1A-425C-BDBE-DFE304BE5940}"/>
              </a:ext>
            </a:extLst>
          </p:cNvPr>
          <p:cNvSpPr txBox="1"/>
          <p:nvPr/>
        </p:nvSpPr>
        <p:spPr>
          <a:xfrm>
            <a:off x="9117634" y="6712575"/>
            <a:ext cx="2925343" cy="461665"/>
          </a:xfrm>
          <a:prstGeom prst="rect">
            <a:avLst/>
          </a:prstGeom>
          <a:noFill/>
        </p:spPr>
        <p:txBody>
          <a:bodyPr wrap="square" rtlCol="0">
            <a:spAutoFit/>
          </a:bodyPr>
          <a:lstStyle/>
          <a:p>
            <a:pPr marL="0" marR="0" lvl="0" indent="0" algn="ctr" defTabSz="1063447"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5" normalizeH="0" baseline="0" noProof="0" dirty="0">
                <a:ln>
                  <a:noFill/>
                </a:ln>
                <a:solidFill>
                  <a:srgbClr val="3C3C3C"/>
                </a:solidFill>
                <a:effectLst/>
                <a:uLnTx/>
                <a:uFillTx/>
                <a:latin typeface="Poppins"/>
                <a:ea typeface="+mn-ea"/>
                <a:cs typeface="+mn-cs"/>
              </a:rPr>
              <a:t>PPE </a:t>
            </a:r>
            <a:r>
              <a:rPr kumimoji="0" lang="fr-FR" sz="1200" b="0" i="0" u="none" strike="noStrike" kern="1200" cap="none" spc="-5" normalizeH="0" baseline="0" noProof="0" dirty="0" err="1">
                <a:ln>
                  <a:noFill/>
                </a:ln>
                <a:solidFill>
                  <a:srgbClr val="3C3C3C"/>
                </a:solidFill>
                <a:effectLst/>
                <a:uLnTx/>
                <a:uFillTx/>
                <a:latin typeface="Poppins"/>
                <a:ea typeface="+mn-ea"/>
                <a:cs typeface="+mn-cs"/>
              </a:rPr>
              <a:t>flex</a:t>
            </a:r>
            <a:r>
              <a:rPr kumimoji="0" lang="fr-FR" sz="1200" b="0" i="0" u="none" strike="noStrike" kern="1200" cap="none" spc="-5" normalizeH="0" baseline="0" noProof="0" dirty="0">
                <a:ln>
                  <a:noFill/>
                </a:ln>
                <a:solidFill>
                  <a:srgbClr val="3C3C3C"/>
                </a:solidFill>
                <a:effectLst/>
                <a:uLnTx/>
                <a:uFillTx/>
                <a:latin typeface="Poppins"/>
                <a:ea typeface="+mn-ea"/>
                <a:cs typeface="+mn-cs"/>
              </a:rPr>
              <a:t> 130µm Electroless </a:t>
            </a:r>
            <a:r>
              <a:rPr kumimoji="0" lang="fr-FR" sz="1200" b="0" i="0" u="none" strike="noStrike" kern="1200" cap="none" spc="-5" normalizeH="0" baseline="0" noProof="0" dirty="0" err="1">
                <a:ln>
                  <a:noFill/>
                </a:ln>
                <a:solidFill>
                  <a:srgbClr val="3C3C3C"/>
                </a:solidFill>
                <a:effectLst/>
                <a:uLnTx/>
                <a:uFillTx/>
                <a:latin typeface="Poppins"/>
                <a:ea typeface="+mn-ea"/>
                <a:cs typeface="+mn-cs"/>
              </a:rPr>
              <a:t>copper</a:t>
            </a:r>
            <a:r>
              <a:rPr kumimoji="0" lang="fr-FR" sz="1200" b="0" i="0" u="none" strike="noStrike" kern="1200" cap="none" spc="-5" normalizeH="0" baseline="0" noProof="0" dirty="0">
                <a:ln>
                  <a:noFill/>
                </a:ln>
                <a:solidFill>
                  <a:srgbClr val="3C3C3C"/>
                </a:solidFill>
                <a:effectLst/>
                <a:uLnTx/>
                <a:uFillTx/>
                <a:latin typeface="Poppins"/>
                <a:ea typeface="+mn-ea"/>
                <a:cs typeface="+mn-cs"/>
              </a:rPr>
              <a:t> 3µm </a:t>
            </a:r>
            <a:r>
              <a:rPr kumimoji="0" lang="fr-FR" sz="1200" b="0" i="0" u="none" strike="noStrike" kern="1200" cap="none" spc="-5" normalizeH="0" baseline="0" noProof="0" dirty="0" err="1">
                <a:ln>
                  <a:noFill/>
                </a:ln>
                <a:solidFill>
                  <a:srgbClr val="3C3C3C"/>
                </a:solidFill>
                <a:effectLst/>
                <a:uLnTx/>
                <a:uFillTx/>
                <a:latin typeface="Poppins"/>
                <a:ea typeface="+mn-ea"/>
                <a:cs typeface="+mn-cs"/>
              </a:rPr>
              <a:t>Conformal</a:t>
            </a:r>
            <a:r>
              <a:rPr kumimoji="0" lang="fr-FR" sz="1200" b="0" i="0" u="none" strike="noStrike" kern="1200" cap="none" spc="-5" normalizeH="0" baseline="0" noProof="0" dirty="0">
                <a:ln>
                  <a:noFill/>
                </a:ln>
                <a:solidFill>
                  <a:srgbClr val="3C3C3C"/>
                </a:solidFill>
                <a:effectLst/>
                <a:uLnTx/>
                <a:uFillTx/>
                <a:latin typeface="Poppins"/>
                <a:ea typeface="+mn-ea"/>
                <a:cs typeface="+mn-cs"/>
              </a:rPr>
              <a:t> </a:t>
            </a:r>
            <a:r>
              <a:rPr kumimoji="0" lang="fr-FR" sz="1200" b="0" i="0" u="none" strike="noStrike" kern="1200" cap="none" spc="-5" normalizeH="0" baseline="0" noProof="0" dirty="0" err="1">
                <a:ln>
                  <a:noFill/>
                </a:ln>
                <a:solidFill>
                  <a:srgbClr val="3C3C3C"/>
                </a:solidFill>
                <a:effectLst/>
                <a:uLnTx/>
                <a:uFillTx/>
                <a:latin typeface="Poppins"/>
                <a:ea typeface="+mn-ea"/>
                <a:cs typeface="+mn-cs"/>
              </a:rPr>
              <a:t>coating</a:t>
            </a:r>
            <a:r>
              <a:rPr kumimoji="0" lang="fr-FR" sz="1200" b="0" i="0" u="none" strike="noStrike" kern="1200" cap="none" spc="-5" normalizeH="0" baseline="0" noProof="0" dirty="0">
                <a:ln>
                  <a:noFill/>
                </a:ln>
                <a:solidFill>
                  <a:srgbClr val="3C3C3C"/>
                </a:solidFill>
                <a:effectLst/>
                <a:uLnTx/>
                <a:uFillTx/>
                <a:latin typeface="Poppins"/>
                <a:ea typeface="+mn-ea"/>
                <a:cs typeface="+mn-cs"/>
              </a:rPr>
              <a:t> &amp; tin </a:t>
            </a:r>
            <a:r>
              <a:rPr kumimoji="0" lang="fr-FR" sz="1200" b="0" i="0" u="none" strike="noStrike" kern="1200" cap="none" spc="-5" normalizeH="0" baseline="0" noProof="0" dirty="0" err="1">
                <a:ln>
                  <a:noFill/>
                </a:ln>
                <a:solidFill>
                  <a:srgbClr val="3C3C3C"/>
                </a:solidFill>
                <a:effectLst/>
                <a:uLnTx/>
                <a:uFillTx/>
                <a:latin typeface="Poppins"/>
                <a:ea typeface="+mn-ea"/>
                <a:cs typeface="+mn-cs"/>
              </a:rPr>
              <a:t>plating</a:t>
            </a:r>
            <a:r>
              <a:rPr kumimoji="0" lang="fr-FR" sz="1200" b="0" i="0" u="none" strike="noStrike" kern="1200" cap="none" spc="-5" normalizeH="0" baseline="0" noProof="0" dirty="0">
                <a:ln>
                  <a:noFill/>
                </a:ln>
                <a:solidFill>
                  <a:srgbClr val="3C3C3C"/>
                </a:solidFill>
                <a:effectLst/>
                <a:uLnTx/>
                <a:uFillTx/>
                <a:latin typeface="Poppins"/>
                <a:ea typeface="+mn-ea"/>
                <a:cs typeface="+mn-cs"/>
              </a:rPr>
              <a:t> </a:t>
            </a:r>
          </a:p>
        </p:txBody>
      </p:sp>
      <p:sp>
        <p:nvSpPr>
          <p:cNvPr id="11" name="ZoneTexte 10">
            <a:extLst>
              <a:ext uri="{FF2B5EF4-FFF2-40B4-BE49-F238E27FC236}">
                <a16:creationId xmlns:a16="http://schemas.microsoft.com/office/drawing/2014/main" id="{2199460E-C9D0-433E-8788-0EA1356CA997}"/>
              </a:ext>
            </a:extLst>
          </p:cNvPr>
          <p:cNvSpPr txBox="1"/>
          <p:nvPr/>
        </p:nvSpPr>
        <p:spPr>
          <a:xfrm>
            <a:off x="4609163" y="2318386"/>
            <a:ext cx="3280481" cy="2862322"/>
          </a:xfrm>
          <a:prstGeom prst="rect">
            <a:avLst/>
          </a:prstGeom>
          <a:noFill/>
        </p:spPr>
        <p:txBody>
          <a:bodyPr wrap="square" rtlCol="0">
            <a:spAutoFit/>
          </a:bodyPr>
          <a:lstStyle/>
          <a:p>
            <a:pPr marL="0" marR="0" lvl="0" indent="0" algn="l" defTabSz="1063447"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a:ea typeface="+mn-ea"/>
                <a:cs typeface="+mn-cs"/>
              </a:rPr>
              <a:t>Antennes</a:t>
            </a:r>
          </a:p>
          <a:p>
            <a:pPr marL="0" marR="0" lvl="0" indent="0" algn="l" defTabSz="1063447" rtl="0" eaLnBrk="1" fontAlgn="auto" latinLnBrk="0" hangingPunct="1">
              <a:lnSpc>
                <a:spcPct val="100000"/>
              </a:lnSpc>
              <a:spcBef>
                <a:spcPts val="0"/>
              </a:spcBef>
              <a:spcAft>
                <a:spcPts val="0"/>
              </a:spcAft>
              <a:buClrTx/>
              <a:buSzTx/>
              <a:buFontTx/>
              <a:buNone/>
              <a:tabLst/>
              <a:defRPr/>
            </a:pPr>
            <a:endParaRPr kumimoji="0" lang="fr-FR" sz="2000" b="1" i="0" u="none" strike="noStrike" kern="1200" cap="none" spc="-5" normalizeH="0" baseline="0" noProof="0" dirty="0">
              <a:ln>
                <a:noFill/>
              </a:ln>
              <a:solidFill>
                <a:srgbClr val="414042"/>
              </a:solidFill>
              <a:effectLst/>
              <a:uLnTx/>
              <a:uFillTx/>
              <a:latin typeface="Poppins"/>
              <a:ea typeface="+mn-ea"/>
              <a:cs typeface="+mn-cs"/>
            </a:endParaRPr>
          </a:p>
          <a:p>
            <a:pPr marL="0" marR="0" lvl="0" indent="0" algn="l" defTabSz="1063447"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a:ea typeface="+mn-ea"/>
                <a:cs typeface="+mn-cs"/>
              </a:rPr>
              <a:t>Capteurs</a:t>
            </a:r>
          </a:p>
          <a:p>
            <a:pPr marL="0" marR="0" lvl="0" indent="0" algn="l" defTabSz="1063447" rtl="0" eaLnBrk="1" fontAlgn="auto" latinLnBrk="0" hangingPunct="1">
              <a:lnSpc>
                <a:spcPct val="100000"/>
              </a:lnSpc>
              <a:spcBef>
                <a:spcPts val="0"/>
              </a:spcBef>
              <a:spcAft>
                <a:spcPts val="0"/>
              </a:spcAft>
              <a:buClrTx/>
              <a:buSzTx/>
              <a:buFontTx/>
              <a:buNone/>
              <a:tabLst/>
              <a:defRPr/>
            </a:pPr>
            <a:endParaRPr kumimoji="0" lang="fr-FR" sz="2000" b="1" i="0" u="none" strike="noStrike" kern="1200" cap="none" spc="-5" normalizeH="0" baseline="0" noProof="0" dirty="0">
              <a:ln>
                <a:noFill/>
              </a:ln>
              <a:solidFill>
                <a:srgbClr val="414042"/>
              </a:solidFill>
              <a:effectLst/>
              <a:uLnTx/>
              <a:uFillTx/>
              <a:latin typeface="Poppins"/>
              <a:ea typeface="+mn-ea"/>
              <a:cs typeface="+mn-cs"/>
            </a:endParaRPr>
          </a:p>
          <a:p>
            <a:pPr marL="0" marR="0" lvl="0" indent="0" algn="l" defTabSz="1063447"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a:ea typeface="+mn-ea"/>
                <a:cs typeface="+mn-cs"/>
              </a:rPr>
              <a:t>Circuits</a:t>
            </a:r>
          </a:p>
          <a:p>
            <a:pPr marL="0" marR="0" lvl="0" indent="0" algn="l" defTabSz="1063447" rtl="0" eaLnBrk="1" fontAlgn="auto" latinLnBrk="0" hangingPunct="1">
              <a:lnSpc>
                <a:spcPct val="100000"/>
              </a:lnSpc>
              <a:spcBef>
                <a:spcPts val="0"/>
              </a:spcBef>
              <a:spcAft>
                <a:spcPts val="0"/>
              </a:spcAft>
              <a:buClrTx/>
              <a:buSzTx/>
              <a:buFontTx/>
              <a:buNone/>
              <a:tabLst/>
              <a:defRPr/>
            </a:pPr>
            <a:endParaRPr kumimoji="0" lang="fr-FR" sz="2000" b="1" i="0" u="none" strike="noStrike" kern="1200" cap="none" spc="-5" normalizeH="0" baseline="0" noProof="0" dirty="0">
              <a:ln>
                <a:noFill/>
              </a:ln>
              <a:solidFill>
                <a:srgbClr val="414042"/>
              </a:solidFill>
              <a:effectLst/>
              <a:uLnTx/>
              <a:uFillTx/>
              <a:latin typeface="Poppins"/>
              <a:ea typeface="+mn-ea"/>
              <a:cs typeface="+mn-cs"/>
            </a:endParaRPr>
          </a:p>
          <a:p>
            <a:pPr marL="0" marR="0" lvl="0" indent="0" algn="l" defTabSz="1063447"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a:ea typeface="+mn-ea"/>
                <a:cs typeface="+mn-cs"/>
              </a:rPr>
              <a:t>Métallisation/Blindage</a:t>
            </a:r>
          </a:p>
          <a:p>
            <a:pPr marL="0" marR="0" lvl="0" indent="0" algn="l" defTabSz="1063447" rtl="0" eaLnBrk="1" fontAlgn="auto" latinLnBrk="0" hangingPunct="1">
              <a:lnSpc>
                <a:spcPct val="100000"/>
              </a:lnSpc>
              <a:spcBef>
                <a:spcPts val="0"/>
              </a:spcBef>
              <a:spcAft>
                <a:spcPts val="0"/>
              </a:spcAft>
              <a:buClrTx/>
              <a:buSzTx/>
              <a:buFontTx/>
              <a:buNone/>
              <a:tabLst/>
              <a:defRPr/>
            </a:pPr>
            <a:endParaRPr kumimoji="0" lang="fr-FR" sz="2000" b="1" i="0" u="none" strike="noStrike" kern="1200" cap="none" spc="-5" normalizeH="0" baseline="0" noProof="0" dirty="0">
              <a:ln>
                <a:noFill/>
              </a:ln>
              <a:solidFill>
                <a:srgbClr val="414042"/>
              </a:solidFill>
              <a:effectLst/>
              <a:uLnTx/>
              <a:uFillTx/>
              <a:latin typeface="Poppins"/>
              <a:ea typeface="+mn-ea"/>
              <a:cs typeface="+mn-cs"/>
            </a:endParaRPr>
          </a:p>
          <a:p>
            <a:pPr marL="0" marR="0" lvl="0" indent="0" algn="l" defTabSz="1063447"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a:ea typeface="+mn-ea"/>
                <a:cs typeface="+mn-cs"/>
              </a:rPr>
              <a:t>Soudure</a:t>
            </a:r>
          </a:p>
        </p:txBody>
      </p:sp>
      <p:sp>
        <p:nvSpPr>
          <p:cNvPr id="12" name="Rectangle 11">
            <a:extLst>
              <a:ext uri="{FF2B5EF4-FFF2-40B4-BE49-F238E27FC236}">
                <a16:creationId xmlns:a16="http://schemas.microsoft.com/office/drawing/2014/main" id="{7E142ACB-8FFF-42C5-9551-98FF9576AC72}"/>
              </a:ext>
            </a:extLst>
          </p:cNvPr>
          <p:cNvSpPr/>
          <p:nvPr/>
        </p:nvSpPr>
        <p:spPr>
          <a:xfrm>
            <a:off x="4031669" y="5530319"/>
            <a:ext cx="3715911"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5" normalizeH="0" baseline="0" noProof="0" dirty="0">
                <a:ln>
                  <a:noFill/>
                </a:ln>
                <a:solidFill>
                  <a:srgbClr val="3C3C3C"/>
                </a:solidFill>
                <a:effectLst/>
                <a:uLnTx/>
                <a:uFillTx/>
                <a:latin typeface="Poppins"/>
                <a:ea typeface="+mn-ea"/>
                <a:cs typeface="+mn-cs"/>
              </a:rPr>
              <a:t>PPE </a:t>
            </a:r>
            <a:r>
              <a:rPr kumimoji="0" lang="fr-FR" sz="1800" b="0" i="0" u="none" strike="noStrike" kern="1200" cap="none" spc="-5" normalizeH="0" baseline="0" noProof="0" dirty="0" err="1">
                <a:ln>
                  <a:noFill/>
                </a:ln>
                <a:solidFill>
                  <a:srgbClr val="3C3C3C"/>
                </a:solidFill>
                <a:effectLst/>
                <a:uLnTx/>
                <a:uFillTx/>
                <a:latin typeface="Poppins"/>
                <a:ea typeface="+mn-ea"/>
                <a:cs typeface="+mn-cs"/>
              </a:rPr>
              <a:t>Dielectric</a:t>
            </a:r>
            <a:r>
              <a:rPr kumimoji="0" lang="fr-FR" sz="1800" b="0" i="0" u="none" strike="noStrike" kern="1200" cap="none" spc="-5" normalizeH="0" baseline="0" noProof="0" dirty="0">
                <a:ln>
                  <a:noFill/>
                </a:ln>
                <a:solidFill>
                  <a:srgbClr val="3C3C3C"/>
                </a:solidFill>
                <a:effectLst/>
                <a:uLnTx/>
                <a:uFillTx/>
                <a:latin typeface="Poppins"/>
                <a:ea typeface="+mn-ea"/>
                <a:cs typeface="+mn-cs"/>
              </a:rPr>
              <a:t> </a:t>
            </a:r>
            <a:r>
              <a:rPr kumimoji="0" lang="fr-FR" sz="1800" b="0" i="0" u="none" strike="noStrike" kern="1200" cap="none" spc="-5" normalizeH="0" baseline="0" noProof="0" dirty="0" err="1">
                <a:ln>
                  <a:noFill/>
                </a:ln>
                <a:solidFill>
                  <a:srgbClr val="3C3C3C"/>
                </a:solidFill>
                <a:effectLst/>
                <a:uLnTx/>
                <a:uFillTx/>
                <a:latin typeface="Poppins"/>
                <a:ea typeface="+mn-ea"/>
                <a:cs typeface="+mn-cs"/>
              </a:rPr>
              <a:t>properties</a:t>
            </a:r>
            <a:r>
              <a:rPr kumimoji="0" lang="fr-FR" sz="1800" b="0" i="0" u="none" strike="noStrike" kern="1200" cap="none" spc="-5" normalizeH="0" baseline="0" noProof="0" dirty="0">
                <a:ln>
                  <a:noFill/>
                </a:ln>
                <a:solidFill>
                  <a:srgbClr val="3C3C3C"/>
                </a:solidFill>
                <a:effectLst/>
                <a:uLnTx/>
                <a:uFillTx/>
                <a:latin typeface="Poppins"/>
                <a:ea typeface="+mn-ea"/>
                <a:cs typeface="+mn-cs"/>
              </a:rPr>
              <a:t> at 2.4GHz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5" normalizeH="0" baseline="0" noProof="0" dirty="0" err="1">
                <a:ln>
                  <a:noFill/>
                </a:ln>
                <a:solidFill>
                  <a:srgbClr val="3C3C3C"/>
                </a:solidFill>
                <a:effectLst/>
                <a:uLnTx/>
                <a:uFillTx/>
                <a:latin typeface="Poppins"/>
                <a:ea typeface="+mn-ea"/>
                <a:cs typeface="+mn-cs"/>
              </a:rPr>
              <a:t>Dielectric</a:t>
            </a:r>
            <a:r>
              <a:rPr kumimoji="0" lang="fr-FR" sz="1800" b="0" i="0" u="none" strike="noStrike" kern="1200" cap="none" spc="-5" normalizeH="0" baseline="0" noProof="0" dirty="0">
                <a:ln>
                  <a:noFill/>
                </a:ln>
                <a:solidFill>
                  <a:srgbClr val="3C3C3C"/>
                </a:solidFill>
                <a:effectLst/>
                <a:uLnTx/>
                <a:uFillTx/>
                <a:latin typeface="Poppins"/>
                <a:ea typeface="+mn-ea"/>
                <a:cs typeface="+mn-cs"/>
              </a:rPr>
              <a:t> Constant </a:t>
            </a:r>
            <a:r>
              <a:rPr kumimoji="0" lang="el-GR" sz="1800" b="0" i="0" u="none" strike="noStrike" kern="1200" cap="none" spc="-5" normalizeH="0" baseline="0" noProof="0" dirty="0">
                <a:ln>
                  <a:noFill/>
                </a:ln>
                <a:solidFill>
                  <a:srgbClr val="3C3C3C"/>
                </a:solidFill>
                <a:effectLst/>
                <a:uLnTx/>
                <a:uFillTx/>
                <a:latin typeface="Poppins"/>
                <a:ea typeface="+mn-ea"/>
                <a:cs typeface="+mn-cs"/>
              </a:rPr>
              <a:t>ε</a:t>
            </a:r>
            <a:r>
              <a:rPr kumimoji="0" lang="fr-FR" sz="1800" b="0" i="0" u="none" strike="noStrike" kern="1200" cap="none" spc="-5" normalizeH="0" baseline="0" noProof="0" dirty="0">
                <a:ln>
                  <a:noFill/>
                </a:ln>
                <a:solidFill>
                  <a:srgbClr val="3C3C3C"/>
                </a:solidFill>
                <a:effectLst/>
                <a:uLnTx/>
                <a:uFillTx/>
                <a:latin typeface="Poppins"/>
                <a:ea typeface="+mn-ea"/>
                <a:cs typeface="+mn-cs"/>
              </a:rPr>
              <a:t>r 2.58 to 9.5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5" normalizeH="0" baseline="0" noProof="0" dirty="0" err="1">
                <a:ln>
                  <a:noFill/>
                </a:ln>
                <a:solidFill>
                  <a:srgbClr val="3C3C3C"/>
                </a:solidFill>
                <a:effectLst/>
                <a:uLnTx/>
                <a:uFillTx/>
                <a:latin typeface="Poppins"/>
                <a:ea typeface="+mn-ea"/>
                <a:cs typeface="+mn-cs"/>
              </a:rPr>
              <a:t>Loss</a:t>
            </a:r>
            <a:r>
              <a:rPr kumimoji="0" lang="fr-FR" sz="1800" b="0" i="0" u="none" strike="noStrike" kern="1200" cap="none" spc="-5" normalizeH="0" baseline="0" noProof="0" dirty="0">
                <a:ln>
                  <a:noFill/>
                </a:ln>
                <a:solidFill>
                  <a:srgbClr val="3C3C3C"/>
                </a:solidFill>
                <a:effectLst/>
                <a:uLnTx/>
                <a:uFillTx/>
                <a:latin typeface="Poppins"/>
                <a:ea typeface="+mn-ea"/>
                <a:cs typeface="+mn-cs"/>
              </a:rPr>
              <a:t> tangent, tan </a:t>
            </a:r>
            <a:r>
              <a:rPr kumimoji="0" lang="el-GR" sz="1800" b="0" i="0" u="none" strike="noStrike" kern="1200" cap="none" spc="-5" normalizeH="0" baseline="0" noProof="0" dirty="0">
                <a:ln>
                  <a:noFill/>
                </a:ln>
                <a:solidFill>
                  <a:srgbClr val="3C3C3C"/>
                </a:solidFill>
                <a:effectLst/>
                <a:uLnTx/>
                <a:uFillTx/>
                <a:latin typeface="Poppins"/>
                <a:ea typeface="+mn-ea"/>
                <a:cs typeface="+mn-cs"/>
              </a:rPr>
              <a:t>δ</a:t>
            </a:r>
            <a:r>
              <a:rPr kumimoji="0" lang="fr-FR" sz="1800" b="0" i="0" u="none" strike="noStrike" kern="1200" cap="none" spc="-5" normalizeH="0" baseline="0" noProof="0" dirty="0">
                <a:ln>
                  <a:noFill/>
                </a:ln>
                <a:solidFill>
                  <a:srgbClr val="3C3C3C"/>
                </a:solidFill>
                <a:effectLst/>
                <a:uLnTx/>
                <a:uFillTx/>
                <a:latin typeface="Poppins"/>
                <a:ea typeface="+mn-ea"/>
                <a:cs typeface="+mn-cs"/>
              </a:rPr>
              <a:t> 0.0009</a:t>
            </a:r>
          </a:p>
        </p:txBody>
      </p:sp>
      <p:sp>
        <p:nvSpPr>
          <p:cNvPr id="13" name="object 18">
            <a:extLst>
              <a:ext uri="{FF2B5EF4-FFF2-40B4-BE49-F238E27FC236}">
                <a16:creationId xmlns:a16="http://schemas.microsoft.com/office/drawing/2014/main" id="{29DD857C-7408-4886-B0B2-325E4702BEA5}"/>
              </a:ext>
            </a:extLst>
          </p:cNvPr>
          <p:cNvSpPr txBox="1">
            <a:spLocks/>
          </p:cNvSpPr>
          <p:nvPr/>
        </p:nvSpPr>
        <p:spPr>
          <a:xfrm>
            <a:off x="882934" y="930156"/>
            <a:ext cx="8419815" cy="628377"/>
          </a:xfrm>
          <a:prstGeom prst="rect">
            <a:avLst/>
          </a:prstGeom>
        </p:spPr>
        <p:txBody>
          <a:bodyPr vert="horz" wrap="square" lIns="0" tIns="12700" rIns="0" bIns="0" rtlCol="0">
            <a:spAutoFit/>
          </a:bodyPr>
          <a:lstStyle>
            <a:lvl1pPr>
              <a:defRPr>
                <a:latin typeface="+mj-lt"/>
                <a:ea typeface="+mj-ea"/>
                <a:cs typeface="+mj-cs"/>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fr-FR" sz="4000" b="1" i="0" u="none" strike="noStrike" kern="0" cap="none" spc="0" normalizeH="0" baseline="0" noProof="0" dirty="0">
                <a:ln>
                  <a:noFill/>
                </a:ln>
                <a:solidFill>
                  <a:srgbClr val="000000"/>
                </a:solidFill>
                <a:effectLst/>
                <a:uLnTx/>
                <a:uFillTx/>
                <a:latin typeface="Poppins-SemiBold"/>
                <a:ea typeface="+mj-ea"/>
                <a:cs typeface="Poppins-SemiBold"/>
              </a:rPr>
              <a:t>Substrat PPE Flexible &amp; Rigide</a:t>
            </a:r>
          </a:p>
        </p:txBody>
      </p:sp>
      <p:sp>
        <p:nvSpPr>
          <p:cNvPr id="14" name="object 13">
            <a:extLst>
              <a:ext uri="{FF2B5EF4-FFF2-40B4-BE49-F238E27FC236}">
                <a16:creationId xmlns:a16="http://schemas.microsoft.com/office/drawing/2014/main" id="{143BF755-4559-4B6C-B140-ABBEF0EED054}"/>
              </a:ext>
            </a:extLst>
          </p:cNvPr>
          <p:cNvSpPr/>
          <p:nvPr/>
        </p:nvSpPr>
        <p:spPr>
          <a:xfrm>
            <a:off x="4255492" y="2389446"/>
            <a:ext cx="408861" cy="129654"/>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object 13">
            <a:extLst>
              <a:ext uri="{FF2B5EF4-FFF2-40B4-BE49-F238E27FC236}">
                <a16:creationId xmlns:a16="http://schemas.microsoft.com/office/drawing/2014/main" id="{E0F3EB34-980D-4577-A8DD-8EA6CF072822}"/>
              </a:ext>
            </a:extLst>
          </p:cNvPr>
          <p:cNvSpPr/>
          <p:nvPr/>
        </p:nvSpPr>
        <p:spPr>
          <a:xfrm>
            <a:off x="4255493" y="2988463"/>
            <a:ext cx="408861" cy="129654"/>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object 13">
            <a:extLst>
              <a:ext uri="{FF2B5EF4-FFF2-40B4-BE49-F238E27FC236}">
                <a16:creationId xmlns:a16="http://schemas.microsoft.com/office/drawing/2014/main" id="{08F7EAD0-C353-4736-A69B-20577C623665}"/>
              </a:ext>
            </a:extLst>
          </p:cNvPr>
          <p:cNvSpPr/>
          <p:nvPr/>
        </p:nvSpPr>
        <p:spPr>
          <a:xfrm>
            <a:off x="4255492" y="3593830"/>
            <a:ext cx="408861" cy="129654"/>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object 13">
            <a:extLst>
              <a:ext uri="{FF2B5EF4-FFF2-40B4-BE49-F238E27FC236}">
                <a16:creationId xmlns:a16="http://schemas.microsoft.com/office/drawing/2014/main" id="{3600AA06-CC4D-4399-901E-C6353B841472}"/>
              </a:ext>
            </a:extLst>
          </p:cNvPr>
          <p:cNvSpPr/>
          <p:nvPr/>
        </p:nvSpPr>
        <p:spPr>
          <a:xfrm>
            <a:off x="4255492" y="4199197"/>
            <a:ext cx="408861" cy="129654"/>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object 13">
            <a:extLst>
              <a:ext uri="{FF2B5EF4-FFF2-40B4-BE49-F238E27FC236}">
                <a16:creationId xmlns:a16="http://schemas.microsoft.com/office/drawing/2014/main" id="{49993501-7B07-481B-B6CA-FCD8C82508A5}"/>
              </a:ext>
            </a:extLst>
          </p:cNvPr>
          <p:cNvSpPr/>
          <p:nvPr/>
        </p:nvSpPr>
        <p:spPr>
          <a:xfrm>
            <a:off x="4255491" y="4805208"/>
            <a:ext cx="408861" cy="129654"/>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pic>
        <p:nvPicPr>
          <p:cNvPr id="19" name="Image 18">
            <a:extLst>
              <a:ext uri="{FF2B5EF4-FFF2-40B4-BE49-F238E27FC236}">
                <a16:creationId xmlns:a16="http://schemas.microsoft.com/office/drawing/2014/main" id="{1379695F-F9A5-4A9A-81C1-4AAB3EA009E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284161" y="1963683"/>
            <a:ext cx="2592288" cy="2183504"/>
          </a:xfrm>
          <a:prstGeom prst="rect">
            <a:avLst/>
          </a:prstGeom>
        </p:spPr>
      </p:pic>
    </p:spTree>
    <p:extLst>
      <p:ext uri="{BB962C8B-B14F-4D97-AF65-F5344CB8AC3E}">
        <p14:creationId xmlns:p14="http://schemas.microsoft.com/office/powerpoint/2010/main" val="747010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3">
            <a:extLst>
              <a:ext uri="{FF2B5EF4-FFF2-40B4-BE49-F238E27FC236}">
                <a16:creationId xmlns:a16="http://schemas.microsoft.com/office/drawing/2014/main" id="{13FE0F34-EBE2-4FA7-8BFE-432F5EDCF7B7}"/>
              </a:ext>
            </a:extLst>
          </p:cNvPr>
          <p:cNvSpPr txBox="1">
            <a:spLocks/>
          </p:cNvSpPr>
          <p:nvPr/>
        </p:nvSpPr>
        <p:spPr>
          <a:xfrm>
            <a:off x="813767" y="930275"/>
            <a:ext cx="11391751" cy="628377"/>
          </a:xfrm>
          <a:prstGeom prst="rect">
            <a:avLst/>
          </a:prstGeom>
        </p:spPr>
        <p:txBody>
          <a:bodyPr vert="horz" wrap="square" lIns="0" tIns="12700" rIns="0" bIns="0" rtlCol="0">
            <a:spAutoFit/>
          </a:bodyPr>
          <a:lstStyle>
            <a:lvl1pPr eaLnBrk="1" hangingPunct="1">
              <a:defRPr>
                <a:latin typeface="+mj-lt"/>
                <a:ea typeface="+mj-ea"/>
                <a:cs typeface="+mj-cs"/>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fr-FR" sz="4000" b="1" i="0" u="none" strike="noStrike" kern="0" cap="none" spc="0" normalizeH="0" baseline="0" noProof="0" dirty="0">
                <a:ln>
                  <a:noFill/>
                </a:ln>
                <a:solidFill>
                  <a:srgbClr val="000000"/>
                </a:solidFill>
                <a:effectLst/>
                <a:uLnTx/>
                <a:uFillTx/>
                <a:latin typeface="Poppins SemiBold" pitchFamily="2" charset="77"/>
                <a:ea typeface="+mj-ea"/>
                <a:cs typeface="Poppins SemiBold" pitchFamily="2" charset="77"/>
              </a:rPr>
              <a:t>COMPARAISON MATÉRIAUX ANTENNES</a:t>
            </a:r>
            <a:endParaRPr kumimoji="0" lang="fr-FR" sz="4000" b="0" i="0"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endParaRPr>
          </a:p>
        </p:txBody>
      </p:sp>
      <p:sp>
        <p:nvSpPr>
          <p:cNvPr id="3" name="Rectangle 2">
            <a:extLst>
              <a:ext uri="{FF2B5EF4-FFF2-40B4-BE49-F238E27FC236}">
                <a16:creationId xmlns:a16="http://schemas.microsoft.com/office/drawing/2014/main" id="{59835CF9-F7C2-4726-B1BD-E9604502E2D6}"/>
              </a:ext>
            </a:extLst>
          </p:cNvPr>
          <p:cNvSpPr/>
          <p:nvPr/>
        </p:nvSpPr>
        <p:spPr>
          <a:xfrm>
            <a:off x="1342221" y="2046678"/>
            <a:ext cx="5508294" cy="1815882"/>
          </a:xfrm>
          <a:prstGeom prst="rect">
            <a:avLst/>
          </a:prstGeom>
        </p:spPr>
        <p:txBody>
          <a:bodyPr wrap="square">
            <a:spAutoFit/>
          </a:bodyPr>
          <a:lstStyle/>
          <a:p>
            <a:pPr marL="457200" marR="0" lvl="1" indent="0" algn="l" defTabSz="1063447"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Light"/>
                <a:ea typeface="+mn-ea"/>
                <a:cs typeface="+mn-cs"/>
              </a:rPr>
              <a:t> </a:t>
            </a:r>
            <a:r>
              <a:rPr kumimoji="0" lang="fr-FR" sz="2000" b="1" i="0" u="none" strike="noStrike" kern="1200" cap="none" spc="-5" normalizeH="0" baseline="0" noProof="0" dirty="0">
                <a:ln>
                  <a:noFill/>
                </a:ln>
                <a:solidFill>
                  <a:srgbClr val="414042"/>
                </a:solidFill>
                <a:effectLst/>
                <a:uLnTx/>
                <a:uFillTx/>
                <a:latin typeface="Poppins Medium"/>
                <a:ea typeface="+mn-ea"/>
                <a:cs typeface="Myanmar Text" panose="020B0502040204020203" pitchFamily="34" charset="0"/>
              </a:rPr>
              <a:t>Caractéristiques</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Permittivité (mesurée pour 1MHz)</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Fabrication</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Coût relatif</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endPar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endParaRPr>
          </a:p>
        </p:txBody>
      </p:sp>
      <p:pic>
        <p:nvPicPr>
          <p:cNvPr id="4" name="Graphique 3">
            <a:extLst>
              <a:ext uri="{FF2B5EF4-FFF2-40B4-BE49-F238E27FC236}">
                <a16:creationId xmlns:a16="http://schemas.microsoft.com/office/drawing/2014/main" id="{AADD3B83-ADCB-466F-9317-DFCF48350A5A}"/>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7024" y="2431806"/>
            <a:ext cx="423986" cy="135237"/>
          </a:xfrm>
          <a:prstGeom prst="rect">
            <a:avLst/>
          </a:prstGeom>
        </p:spPr>
      </p:pic>
      <p:sp>
        <p:nvSpPr>
          <p:cNvPr id="8" name="Rectangle 7">
            <a:extLst>
              <a:ext uri="{FF2B5EF4-FFF2-40B4-BE49-F238E27FC236}">
                <a16:creationId xmlns:a16="http://schemas.microsoft.com/office/drawing/2014/main" id="{9893F8CA-C779-429F-9CE3-F05407B448E8}"/>
              </a:ext>
            </a:extLst>
          </p:cNvPr>
          <p:cNvSpPr/>
          <p:nvPr/>
        </p:nvSpPr>
        <p:spPr>
          <a:xfrm>
            <a:off x="4003630" y="5304907"/>
            <a:ext cx="7092950" cy="2092881"/>
          </a:xfrm>
          <a:prstGeom prst="rect">
            <a:avLst/>
          </a:prstGeom>
        </p:spPr>
        <p:txBody>
          <a:bodyPr>
            <a:spAutoFit/>
          </a:bodyPr>
          <a:lstStyle/>
          <a:p>
            <a:pPr marL="457200" marR="0" lvl="1" indent="0" algn="l" defTabSz="1063447"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Light"/>
                <a:ea typeface="+mn-ea"/>
                <a:cs typeface="+mn-cs"/>
              </a:rPr>
              <a:t> </a:t>
            </a:r>
            <a:r>
              <a:rPr kumimoji="0" lang="fr-FR" sz="2000" b="1" i="0" u="none" strike="noStrike" kern="1200" cap="none" spc="-5" normalizeH="0" baseline="0" noProof="0" dirty="0">
                <a:ln>
                  <a:noFill/>
                </a:ln>
                <a:solidFill>
                  <a:srgbClr val="414042"/>
                </a:solidFill>
                <a:effectLst/>
                <a:uLnTx/>
                <a:uFillTx/>
                <a:latin typeface="Poppins Medium"/>
                <a:ea typeface="+mn-ea"/>
                <a:cs typeface="Myanmar Text" panose="020B0502040204020203" pitchFamily="34" charset="0"/>
              </a:rPr>
              <a:t>PPE</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Constante diélectrique faible</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Thermoplastique recyclable</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Faible perte à hautes fréquences (10GHz à 60GHz)</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Propriétés RF stables en températures</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Faible absorption d’humidité</a:t>
            </a:r>
          </a:p>
        </p:txBody>
      </p:sp>
      <p:pic>
        <p:nvPicPr>
          <p:cNvPr id="9" name="Graphique 8">
            <a:extLst>
              <a:ext uri="{FF2B5EF4-FFF2-40B4-BE49-F238E27FC236}">
                <a16:creationId xmlns:a16="http://schemas.microsoft.com/office/drawing/2014/main" id="{F7039FE9-01C9-41EC-9E42-FA488BF76F1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618433" y="5690035"/>
            <a:ext cx="423986" cy="135237"/>
          </a:xfrm>
          <a:prstGeom prst="rect">
            <a:avLst/>
          </a:prstGeom>
        </p:spPr>
      </p:pic>
      <p:sp>
        <p:nvSpPr>
          <p:cNvPr id="10" name="Rectangle 9">
            <a:extLst>
              <a:ext uri="{FF2B5EF4-FFF2-40B4-BE49-F238E27FC236}">
                <a16:creationId xmlns:a16="http://schemas.microsoft.com/office/drawing/2014/main" id="{E15564C6-914B-48DD-B3A7-6105087C31F2}"/>
              </a:ext>
            </a:extLst>
          </p:cNvPr>
          <p:cNvSpPr/>
          <p:nvPr/>
        </p:nvSpPr>
        <p:spPr>
          <a:xfrm>
            <a:off x="957024" y="4266363"/>
            <a:ext cx="5013712" cy="707886"/>
          </a:xfrm>
          <a:prstGeom prst="rect">
            <a:avLst/>
          </a:prstGeom>
        </p:spPr>
        <p:txBody>
          <a:bodyPr wrap="square">
            <a:spAutoFit/>
          </a:bodyPr>
          <a:lstStyle/>
          <a:p>
            <a:pPr marL="0" marR="0" lvl="0" indent="0" algn="ctr" defTabSz="1063447"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FF6300"/>
                </a:solidFill>
                <a:effectLst/>
                <a:uLnTx/>
                <a:uFillTx/>
                <a:latin typeface="Poppins Light"/>
                <a:ea typeface="+mn-ea"/>
                <a:cs typeface="Calibri" panose="020F0502020204030204" pitchFamily="34" charset="0"/>
                <a:sym typeface="Wingdings" panose="05000000000000000000" pitchFamily="2" charset="2"/>
              </a:rPr>
              <a:t></a:t>
            </a:r>
            <a:r>
              <a:rPr kumimoji="0" lang="fr-FR" sz="2000" b="1"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sym typeface="Wingdings" panose="05000000000000000000" pitchFamily="2" charset="2"/>
              </a:rPr>
              <a:t> Choix de MCVE sur le substrat PPE (</a:t>
            </a:r>
            <a:r>
              <a:rPr kumimoji="0" lang="fr-FR" sz="2000" b="1" i="0" u="none" strike="noStrike" kern="1200" cap="none" spc="0" normalizeH="0" baseline="0" noProof="0" dirty="0" err="1">
                <a:ln>
                  <a:noFill/>
                </a:ln>
                <a:solidFill>
                  <a:prstClr val="black"/>
                </a:solidFill>
                <a:effectLst/>
                <a:uLnTx/>
                <a:uFillTx/>
                <a:latin typeface="Poppins Light"/>
                <a:ea typeface="+mn-ea"/>
                <a:cs typeface="Calibri" panose="020F0502020204030204" pitchFamily="34" charset="0"/>
                <a:sym typeface="Wingdings" panose="05000000000000000000" pitchFamily="2" charset="2"/>
              </a:rPr>
              <a:t>PolyPhénylène</a:t>
            </a:r>
            <a:r>
              <a:rPr kumimoji="0" lang="fr-FR" sz="2000" b="1"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sym typeface="Wingdings" panose="05000000000000000000" pitchFamily="2" charset="2"/>
              </a:rPr>
              <a:t>-Ether)</a:t>
            </a:r>
            <a:endParaRPr kumimoji="0" lang="fr-FR" sz="2000" b="1"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endParaRPr>
          </a:p>
        </p:txBody>
      </p:sp>
      <p:graphicFrame>
        <p:nvGraphicFramePr>
          <p:cNvPr id="11" name="Tableau 13">
            <a:extLst>
              <a:ext uri="{FF2B5EF4-FFF2-40B4-BE49-F238E27FC236}">
                <a16:creationId xmlns:a16="http://schemas.microsoft.com/office/drawing/2014/main" id="{A9781A1A-EDFE-45A7-AB41-920315F2FF89}"/>
              </a:ext>
            </a:extLst>
          </p:cNvPr>
          <p:cNvGraphicFramePr>
            <a:graphicFrameLocks noGrp="1"/>
          </p:cNvGraphicFramePr>
          <p:nvPr/>
        </p:nvGraphicFramePr>
        <p:xfrm>
          <a:off x="6509642" y="2333657"/>
          <a:ext cx="5707452" cy="2068247"/>
        </p:xfrm>
        <a:graphic>
          <a:graphicData uri="http://schemas.openxmlformats.org/drawingml/2006/table">
            <a:tbl>
              <a:tblPr firstRow="1" bandRow="1">
                <a:tableStyleId>{93296810-A885-4BE3-A3E7-6D5BEEA58F35}</a:tableStyleId>
              </a:tblPr>
              <a:tblGrid>
                <a:gridCol w="2107347">
                  <a:extLst>
                    <a:ext uri="{9D8B030D-6E8A-4147-A177-3AD203B41FA5}">
                      <a16:colId xmlns:a16="http://schemas.microsoft.com/office/drawing/2014/main" val="3434188864"/>
                    </a:ext>
                  </a:extLst>
                </a:gridCol>
                <a:gridCol w="1159193">
                  <a:extLst>
                    <a:ext uri="{9D8B030D-6E8A-4147-A177-3AD203B41FA5}">
                      <a16:colId xmlns:a16="http://schemas.microsoft.com/office/drawing/2014/main" val="2792317774"/>
                    </a:ext>
                  </a:extLst>
                </a:gridCol>
                <a:gridCol w="1204912">
                  <a:extLst>
                    <a:ext uri="{9D8B030D-6E8A-4147-A177-3AD203B41FA5}">
                      <a16:colId xmlns:a16="http://schemas.microsoft.com/office/drawing/2014/main" val="1406251809"/>
                    </a:ext>
                  </a:extLst>
                </a:gridCol>
                <a:gridCol w="1236000">
                  <a:extLst>
                    <a:ext uri="{9D8B030D-6E8A-4147-A177-3AD203B41FA5}">
                      <a16:colId xmlns:a16="http://schemas.microsoft.com/office/drawing/2014/main" val="1207053947"/>
                    </a:ext>
                  </a:extLst>
                </a:gridCol>
              </a:tblGrid>
              <a:tr h="365818">
                <a:tc>
                  <a:txBody>
                    <a:bodyPr/>
                    <a:lstStyle/>
                    <a:p>
                      <a:r>
                        <a:rPr lang="fr-FR" dirty="0"/>
                        <a:t>Matériau</a:t>
                      </a:r>
                    </a:p>
                  </a:txBody>
                  <a:tcPr>
                    <a:solidFill>
                      <a:srgbClr val="FF6300"/>
                    </a:solidFill>
                  </a:tcPr>
                </a:tc>
                <a:tc>
                  <a:txBody>
                    <a:bodyPr/>
                    <a:lstStyle/>
                    <a:p>
                      <a:r>
                        <a:rPr lang="az-Cyrl-AZ" dirty="0"/>
                        <a:t>Ԑ</a:t>
                      </a:r>
                      <a:r>
                        <a:rPr lang="fr-FR" dirty="0"/>
                        <a:t>r </a:t>
                      </a:r>
                      <a:r>
                        <a:rPr lang="fr-FR" b="1" dirty="0">
                          <a:solidFill>
                            <a:schemeClr val="lt1"/>
                          </a:solidFill>
                          <a:latin typeface="+mn-lt"/>
                          <a:ea typeface="+mn-ea"/>
                          <a:cs typeface="+mn-cs"/>
                        </a:rPr>
                        <a:t>[1Mhz]</a:t>
                      </a:r>
                      <a:endParaRPr lang="fr-FR" dirty="0"/>
                    </a:p>
                  </a:txBody>
                  <a:tcPr>
                    <a:solidFill>
                      <a:srgbClr val="FF6300"/>
                    </a:solidFill>
                  </a:tcPr>
                </a:tc>
                <a:tc>
                  <a:txBody>
                    <a:bodyPr/>
                    <a:lstStyle/>
                    <a:p>
                      <a:pPr marL="0" algn="ctr" fontAlgn="auto">
                        <a:lnSpc>
                          <a:spcPct val="105000"/>
                        </a:lnSpc>
                        <a:spcAft>
                          <a:spcPts val="800"/>
                        </a:spcAft>
                      </a:pPr>
                      <a:r>
                        <a:rPr lang="fr-FR" b="1" dirty="0">
                          <a:solidFill>
                            <a:schemeClr val="lt1"/>
                          </a:solidFill>
                          <a:latin typeface="+mn-lt"/>
                          <a:ea typeface="+mn-ea"/>
                          <a:cs typeface="+mn-cs"/>
                        </a:rPr>
                        <a:t>Fabrication</a:t>
                      </a:r>
                    </a:p>
                  </a:txBody>
                  <a:tcPr marL="44450" marR="44450" marT="0" marB="0" anchor="ctr">
                    <a:solidFill>
                      <a:srgbClr val="FF6300"/>
                    </a:solidFill>
                  </a:tcPr>
                </a:tc>
                <a:tc>
                  <a:txBody>
                    <a:bodyPr/>
                    <a:lstStyle/>
                    <a:p>
                      <a:pPr marL="0" algn="ctr" fontAlgn="auto">
                        <a:lnSpc>
                          <a:spcPct val="105000"/>
                        </a:lnSpc>
                        <a:spcAft>
                          <a:spcPts val="800"/>
                        </a:spcAft>
                      </a:pPr>
                      <a:r>
                        <a:rPr lang="fr-FR" b="1" dirty="0">
                          <a:solidFill>
                            <a:schemeClr val="lt1"/>
                          </a:solidFill>
                          <a:latin typeface="+mn-lt"/>
                          <a:ea typeface="+mn-ea"/>
                          <a:cs typeface="+mn-cs"/>
                        </a:rPr>
                        <a:t>Coût relatif</a:t>
                      </a:r>
                    </a:p>
                  </a:txBody>
                  <a:tcPr marL="44450" marR="44450" marT="0" marB="0" anchor="ctr">
                    <a:solidFill>
                      <a:srgbClr val="FF6300"/>
                    </a:solidFill>
                  </a:tcPr>
                </a:tc>
                <a:extLst>
                  <a:ext uri="{0D108BD9-81ED-4DB2-BD59-A6C34878D82A}">
                    <a16:rowId xmlns:a16="http://schemas.microsoft.com/office/drawing/2014/main" val="3021612476"/>
                  </a:ext>
                </a:extLst>
              </a:tr>
              <a:tr h="361309">
                <a:tc>
                  <a:txBody>
                    <a:bodyPr/>
                    <a:lstStyle/>
                    <a:p>
                      <a:r>
                        <a:rPr lang="fr-FR" sz="1600" b="1" dirty="0"/>
                        <a:t>FR-4-epoxy</a:t>
                      </a:r>
                    </a:p>
                  </a:txBody>
                  <a:tcPr/>
                </a:tc>
                <a:tc>
                  <a:txBody>
                    <a:bodyPr/>
                    <a:lstStyle/>
                    <a:p>
                      <a:r>
                        <a:rPr lang="fr-FR" sz="1600" dirty="0"/>
                        <a:t>3,5-3,6</a:t>
                      </a:r>
                    </a:p>
                  </a:txBody>
                  <a:tcPr/>
                </a:tc>
                <a:tc>
                  <a:txBody>
                    <a:bodyPr/>
                    <a:lstStyle/>
                    <a:p>
                      <a:r>
                        <a:rPr lang="fr-FR" sz="1600" dirty="0"/>
                        <a:t>Gravure</a:t>
                      </a:r>
                    </a:p>
                  </a:txBody>
                  <a:tcPr/>
                </a:tc>
                <a:tc>
                  <a:txBody>
                    <a:bodyPr/>
                    <a:lstStyle/>
                    <a:p>
                      <a:r>
                        <a:rPr lang="fr-FR" sz="1600" dirty="0"/>
                        <a:t>1</a:t>
                      </a:r>
                    </a:p>
                  </a:txBody>
                  <a:tcPr/>
                </a:tc>
                <a:extLst>
                  <a:ext uri="{0D108BD9-81ED-4DB2-BD59-A6C34878D82A}">
                    <a16:rowId xmlns:a16="http://schemas.microsoft.com/office/drawing/2014/main" val="2559327055"/>
                  </a:ext>
                </a:extLst>
              </a:tr>
              <a:tr h="264011">
                <a:tc>
                  <a:txBody>
                    <a:bodyPr/>
                    <a:lstStyle/>
                    <a:p>
                      <a:r>
                        <a:rPr lang="fr-FR" sz="1600" b="1" dirty="0"/>
                        <a:t>Polyimide Epoxy</a:t>
                      </a:r>
                    </a:p>
                  </a:txBody>
                  <a:tcPr/>
                </a:tc>
                <a:tc>
                  <a:txBody>
                    <a:bodyPr/>
                    <a:lstStyle/>
                    <a:p>
                      <a:r>
                        <a:rPr lang="fr-FR" sz="1600" dirty="0"/>
                        <a:t>3,5-3,6</a:t>
                      </a:r>
                    </a:p>
                  </a:txBody>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fr-FR" sz="1600" dirty="0"/>
                        <a:t>Gravure</a:t>
                      </a:r>
                    </a:p>
                  </a:txBody>
                  <a:tcPr/>
                </a:tc>
                <a:tc>
                  <a:txBody>
                    <a:bodyPr/>
                    <a:lstStyle/>
                    <a:p>
                      <a:r>
                        <a:rPr lang="fr-FR" sz="1600" dirty="0"/>
                        <a:t>10-15</a:t>
                      </a:r>
                    </a:p>
                  </a:txBody>
                  <a:tcPr/>
                </a:tc>
                <a:extLst>
                  <a:ext uri="{0D108BD9-81ED-4DB2-BD59-A6C34878D82A}">
                    <a16:rowId xmlns:a16="http://schemas.microsoft.com/office/drawing/2014/main" val="1565947756"/>
                  </a:ext>
                </a:extLst>
              </a:tr>
              <a:tr h="335179">
                <a:tc>
                  <a:txBody>
                    <a:bodyPr/>
                    <a:lstStyle/>
                    <a:p>
                      <a:r>
                        <a:rPr lang="fr-FR" sz="1600" b="1" dirty="0" err="1"/>
                        <a:t>Polyimide</a:t>
                      </a:r>
                      <a:endParaRPr lang="fr-FR" sz="1600" b="1" dirty="0"/>
                    </a:p>
                  </a:txBody>
                  <a:tcPr/>
                </a:tc>
                <a:tc>
                  <a:txBody>
                    <a:bodyPr/>
                    <a:lstStyle/>
                    <a:p>
                      <a:r>
                        <a:rPr lang="fr-FR" sz="1600" dirty="0"/>
                        <a:t>3,3-3,4</a:t>
                      </a:r>
                    </a:p>
                  </a:txBody>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fr-FR" sz="1600" dirty="0"/>
                        <a:t>Gravure</a:t>
                      </a:r>
                    </a:p>
                  </a:txBody>
                  <a:tcPr/>
                </a:tc>
                <a:tc>
                  <a:txBody>
                    <a:bodyPr/>
                    <a:lstStyle/>
                    <a:p>
                      <a:r>
                        <a:rPr lang="fr-FR" sz="1600" dirty="0"/>
                        <a:t>10-20</a:t>
                      </a:r>
                    </a:p>
                  </a:txBody>
                  <a:tcPr/>
                </a:tc>
                <a:extLst>
                  <a:ext uri="{0D108BD9-81ED-4DB2-BD59-A6C34878D82A}">
                    <a16:rowId xmlns:a16="http://schemas.microsoft.com/office/drawing/2014/main" val="2682272457"/>
                  </a:ext>
                </a:extLst>
              </a:tr>
              <a:tr h="335179">
                <a:tc>
                  <a:txBody>
                    <a:bodyPr/>
                    <a:lstStyle/>
                    <a:p>
                      <a:r>
                        <a:rPr lang="fr-FR" sz="1600" b="1" dirty="0"/>
                        <a:t>PTFE</a:t>
                      </a:r>
                    </a:p>
                  </a:txBody>
                  <a:tcPr/>
                </a:tc>
                <a:tc>
                  <a:txBody>
                    <a:bodyPr/>
                    <a:lstStyle/>
                    <a:p>
                      <a:r>
                        <a:rPr lang="fr-FR" sz="1600" dirty="0"/>
                        <a:t>2,03-2,09</a:t>
                      </a:r>
                    </a:p>
                  </a:txBody>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fr-FR" sz="1600" dirty="0"/>
                        <a:t>Gravure</a:t>
                      </a:r>
                    </a:p>
                  </a:txBody>
                  <a:tcPr/>
                </a:tc>
                <a:tc>
                  <a:txBody>
                    <a:bodyPr/>
                    <a:lstStyle/>
                    <a:p>
                      <a:r>
                        <a:rPr lang="fr-FR" sz="1600" dirty="0"/>
                        <a:t>10-20</a:t>
                      </a:r>
                    </a:p>
                  </a:txBody>
                  <a:tcPr/>
                </a:tc>
                <a:extLst>
                  <a:ext uri="{0D108BD9-81ED-4DB2-BD59-A6C34878D82A}">
                    <a16:rowId xmlns:a16="http://schemas.microsoft.com/office/drawing/2014/main" val="348755963"/>
                  </a:ext>
                </a:extLst>
              </a:tr>
              <a:tr h="308009">
                <a:tc>
                  <a:txBody>
                    <a:bodyPr/>
                    <a:lstStyle/>
                    <a:p>
                      <a:r>
                        <a:rPr lang="fr-FR" sz="1600" b="1" dirty="0"/>
                        <a:t>PPE</a:t>
                      </a:r>
                    </a:p>
                  </a:txBody>
                  <a:tcPr/>
                </a:tc>
                <a:tc>
                  <a:txBody>
                    <a:bodyPr/>
                    <a:lstStyle/>
                    <a:p>
                      <a:r>
                        <a:rPr lang="fr-FR" sz="1600" dirty="0"/>
                        <a:t>2,5-2,7</a:t>
                      </a:r>
                    </a:p>
                  </a:txBody>
                  <a:tcPr/>
                </a:tc>
                <a:tc>
                  <a:txBody>
                    <a:bodyPr/>
                    <a:lstStyle/>
                    <a:p>
                      <a:r>
                        <a:rPr lang="fr-FR" sz="1600" dirty="0"/>
                        <a:t>Additif R2R</a:t>
                      </a:r>
                    </a:p>
                  </a:txBody>
                  <a:tcPr/>
                </a:tc>
                <a:tc>
                  <a:txBody>
                    <a:bodyPr/>
                    <a:lstStyle/>
                    <a:p>
                      <a:r>
                        <a:rPr lang="fr-FR" sz="1600" dirty="0"/>
                        <a:t>5-10</a:t>
                      </a:r>
                    </a:p>
                  </a:txBody>
                  <a:tcPr/>
                </a:tc>
                <a:extLst>
                  <a:ext uri="{0D108BD9-81ED-4DB2-BD59-A6C34878D82A}">
                    <a16:rowId xmlns:a16="http://schemas.microsoft.com/office/drawing/2014/main" val="2240632266"/>
                  </a:ext>
                </a:extLst>
              </a:tr>
            </a:tbl>
          </a:graphicData>
        </a:graphic>
      </p:graphicFrame>
    </p:spTree>
    <p:extLst>
      <p:ext uri="{BB962C8B-B14F-4D97-AF65-F5344CB8AC3E}">
        <p14:creationId xmlns:p14="http://schemas.microsoft.com/office/powerpoint/2010/main" val="1365644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24">
            <a:extLst>
              <a:ext uri="{FF2B5EF4-FFF2-40B4-BE49-F238E27FC236}">
                <a16:creationId xmlns:a16="http://schemas.microsoft.com/office/drawing/2014/main" id="{FF1678E1-7028-48F1-BC90-937F43463624}"/>
              </a:ext>
            </a:extLst>
          </p:cNvPr>
          <p:cNvSpPr/>
          <p:nvPr/>
        </p:nvSpPr>
        <p:spPr>
          <a:xfrm>
            <a:off x="615950" y="1966955"/>
            <a:ext cx="4191000" cy="5526045"/>
          </a:xfrm>
          <a:custGeom>
            <a:avLst/>
            <a:gdLst/>
            <a:ahLst/>
            <a:cxnLst/>
            <a:rect l="l" t="t" r="r" b="b"/>
            <a:pathLst>
              <a:path w="4166235" h="5112384">
                <a:moveTo>
                  <a:pt x="4165841" y="0"/>
                </a:moveTo>
                <a:lnTo>
                  <a:pt x="0" y="0"/>
                </a:lnTo>
                <a:lnTo>
                  <a:pt x="0" y="5111940"/>
                </a:lnTo>
                <a:lnTo>
                  <a:pt x="4165841" y="5111940"/>
                </a:lnTo>
                <a:lnTo>
                  <a:pt x="4165841" y="0"/>
                </a:lnTo>
                <a:close/>
              </a:path>
            </a:pathLst>
          </a:custGeom>
          <a:solidFill>
            <a:srgbClr val="F2F1EC"/>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object 14">
            <a:extLst>
              <a:ext uri="{FF2B5EF4-FFF2-40B4-BE49-F238E27FC236}">
                <a16:creationId xmlns:a16="http://schemas.microsoft.com/office/drawing/2014/main" id="{A47123C6-2327-46A7-BD6A-92D2706A1CA6}"/>
              </a:ext>
            </a:extLst>
          </p:cNvPr>
          <p:cNvSpPr txBox="1">
            <a:spLocks/>
          </p:cNvSpPr>
          <p:nvPr/>
        </p:nvSpPr>
        <p:spPr>
          <a:xfrm>
            <a:off x="868139" y="930275"/>
            <a:ext cx="12092211" cy="628377"/>
          </a:xfrm>
          <a:prstGeom prst="rect">
            <a:avLst/>
          </a:prstGeom>
        </p:spPr>
        <p:txBody>
          <a:bodyPr vert="horz" wrap="square" lIns="0" tIns="12700" rIns="0" bIns="0" rtlCol="0">
            <a:spAutoFit/>
          </a:bodyPr>
          <a:lstStyle>
            <a:lvl1pPr eaLnBrk="1" hangingPunct="1">
              <a:defRPr>
                <a:latin typeface="+mj-lt"/>
                <a:ea typeface="+mj-ea"/>
                <a:cs typeface="+mj-cs"/>
              </a:defRPr>
            </a:lvl1pPr>
          </a:lstStyle>
          <a:p>
            <a:pPr marL="0" marR="0" lvl="0" indent="0" algn="l" defTabSz="1063447"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fr-FR" sz="4000" b="1" i="0"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rPr>
              <a:t>NOUVEAUTÉ : Antenne Flexible EOPROM® + Cuivre</a:t>
            </a:r>
            <a:endParaRPr kumimoji="0" lang="fr-FR" sz="4000" b="0" i="0"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endParaRPr>
          </a:p>
        </p:txBody>
      </p:sp>
      <p:sp>
        <p:nvSpPr>
          <p:cNvPr id="6" name="object 16">
            <a:extLst>
              <a:ext uri="{FF2B5EF4-FFF2-40B4-BE49-F238E27FC236}">
                <a16:creationId xmlns:a16="http://schemas.microsoft.com/office/drawing/2014/main" id="{8CF7CBAE-1673-4203-AA06-A8FAFDBFEE01}"/>
              </a:ext>
            </a:extLst>
          </p:cNvPr>
          <p:cNvSpPr txBox="1"/>
          <p:nvPr/>
        </p:nvSpPr>
        <p:spPr>
          <a:xfrm>
            <a:off x="5759344" y="1594557"/>
            <a:ext cx="6515206" cy="5336717"/>
          </a:xfrm>
          <a:prstGeom prst="rect">
            <a:avLst/>
          </a:prstGeom>
        </p:spPr>
        <p:txBody>
          <a:bodyPr vert="horz" wrap="square" lIns="0" tIns="12065" rIns="0" bIns="0" rtlCol="0">
            <a:spAutoFit/>
          </a:bodyPr>
          <a:lstStyle/>
          <a:p>
            <a:pPr marL="44450" marR="0" lvl="0" indent="0" algn="l"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Medium"/>
                <a:ea typeface="+mn-ea"/>
                <a:cs typeface="Myanmar Text" panose="020B0502040204020203" pitchFamily="34" charset="0"/>
              </a:rPr>
              <a:t>Design</a:t>
            </a:r>
          </a:p>
          <a:p>
            <a:pPr marL="4445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Poppins Light"/>
              <a:ea typeface="+mn-ea"/>
              <a:cs typeface="Poppins" pitchFamily="2" charset="77"/>
            </a:endParaRPr>
          </a:p>
          <a:p>
            <a:pPr marL="787400" marR="0" lvl="1" indent="-28575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0" normalizeH="0" baseline="0" noProof="0" dirty="0">
                <a:ln>
                  <a:noFill/>
                </a:ln>
                <a:solidFill>
                  <a:prstClr val="black"/>
                </a:solidFill>
                <a:effectLst/>
                <a:uLnTx/>
                <a:uFillTx/>
                <a:latin typeface="Poppins Light"/>
                <a:ea typeface="+mn-ea"/>
                <a:cs typeface="Poppins" pitchFamily="2" charset="77"/>
              </a:rPr>
              <a:t>Piste 550</a:t>
            </a: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μm</a:t>
            </a:r>
            <a:endParaRPr kumimoji="0" lang="fr-FR" sz="1800" b="0" i="0" u="none" strike="noStrike" kern="1200" cap="none" spc="0" normalizeH="0" baseline="0" noProof="0" dirty="0">
              <a:ln>
                <a:noFill/>
              </a:ln>
              <a:solidFill>
                <a:prstClr val="black"/>
              </a:solidFill>
              <a:effectLst/>
              <a:uLnTx/>
              <a:uFillTx/>
              <a:latin typeface="Poppins Light"/>
              <a:ea typeface="+mn-ea"/>
              <a:cs typeface="Poppins" pitchFamily="2" charset="77"/>
            </a:endParaRPr>
          </a:p>
          <a:p>
            <a:pPr marL="787400" marR="0" lvl="1" indent="-28575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0" normalizeH="0" baseline="0" noProof="0" dirty="0">
                <a:ln>
                  <a:noFill/>
                </a:ln>
                <a:solidFill>
                  <a:prstClr val="black"/>
                </a:solidFill>
                <a:effectLst/>
                <a:uLnTx/>
                <a:uFillTx/>
                <a:latin typeface="Poppins Light"/>
                <a:ea typeface="+mn-ea"/>
                <a:cs typeface="Poppins" pitchFamily="2" charset="77"/>
              </a:rPr>
              <a:t>Espacement 450</a:t>
            </a: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μm</a:t>
            </a:r>
            <a:endParaRPr kumimoji="0" lang="fr-FR" sz="1800" b="0" i="0" u="none" strike="noStrike" kern="1200" cap="none" spc="0" normalizeH="0" baseline="0" noProof="0" dirty="0">
              <a:ln>
                <a:noFill/>
              </a:ln>
              <a:solidFill>
                <a:prstClr val="black"/>
              </a:solidFill>
              <a:effectLst/>
              <a:uLnTx/>
              <a:uFillTx/>
              <a:latin typeface="Poppins Light"/>
              <a:ea typeface="+mn-ea"/>
              <a:cs typeface="Poppins" pitchFamily="2" charset="77"/>
            </a:endParaRPr>
          </a:p>
          <a:p>
            <a:pPr marL="787400" marR="0" lvl="1" indent="-28575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0" normalizeH="0" baseline="0" noProof="0" dirty="0">
                <a:ln>
                  <a:noFill/>
                </a:ln>
                <a:solidFill>
                  <a:prstClr val="black"/>
                </a:solidFill>
                <a:effectLst/>
                <a:uLnTx/>
                <a:uFillTx/>
                <a:latin typeface="Poppins Light"/>
                <a:ea typeface="+mn-ea"/>
                <a:cs typeface="Poppins" pitchFamily="2" charset="77"/>
              </a:rPr>
              <a:t>Sur PET recyclé 125</a:t>
            </a: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μm</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ou</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PPE 110</a:t>
            </a:r>
            <a:r>
              <a:rPr kumimoji="0" lang="fr-FR"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µm</a:t>
            </a:r>
            <a:endParaRPr kumimoji="0" lang="fr-FR" sz="1800" b="0" i="0" u="none" strike="noStrike" kern="1200" cap="none" spc="0" normalizeH="0" baseline="0" noProof="0" dirty="0">
              <a:ln>
                <a:noFill/>
              </a:ln>
              <a:solidFill>
                <a:prstClr val="black"/>
              </a:solidFill>
              <a:effectLst/>
              <a:uLnTx/>
              <a:uFillTx/>
              <a:latin typeface="Poppins Light"/>
              <a:ea typeface="+mn-ea"/>
              <a:cs typeface="Poppins" pitchFamily="2" charset="77"/>
            </a:endParaRPr>
          </a:p>
          <a:p>
            <a:pPr marL="0" marR="0" lvl="0" indent="0" algn="ctr" defTabSz="1063447"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endParaRPr>
          </a:p>
          <a:p>
            <a:pPr marL="0" marR="0" lvl="0" indent="0" algn="l" defTabSz="1063447"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Medium"/>
                <a:ea typeface="+mn-ea"/>
                <a:cs typeface="Myanmar Text" panose="020B0502040204020203" pitchFamily="34" charset="0"/>
              </a:rPr>
              <a:t>Fonctionnalisation</a:t>
            </a:r>
          </a:p>
          <a:p>
            <a:pPr marL="0" marR="0" lvl="0" indent="0" algn="l" defTabSz="1063447"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endParaRPr>
          </a:p>
          <a:p>
            <a:pPr marL="742950" marR="0" lvl="1" indent="-285750" algn="l" defTabSz="1063447"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rPr>
              <a:t>Puce NTAG213 </a:t>
            </a:r>
          </a:p>
          <a:p>
            <a:pPr marL="742950" marR="0" lvl="1" indent="-285750" algn="l" defTabSz="1063447"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rPr>
              <a:t>Condensateur 50pF – </a:t>
            </a:r>
            <a:r>
              <a:rPr kumimoji="0" lang="fr-FR" sz="1800" b="0" i="0" u="none" strike="noStrike" kern="1200" cap="none" spc="0" normalizeH="0" baseline="0" noProof="0" dirty="0" err="1">
                <a:ln>
                  <a:noFill/>
                </a:ln>
                <a:solidFill>
                  <a:prstClr val="black"/>
                </a:solidFill>
                <a:effectLst/>
                <a:uLnTx/>
                <a:uFillTx/>
                <a:latin typeface="Poppins Light"/>
                <a:ea typeface="+mn-ea"/>
                <a:cs typeface="Calibri" panose="020F0502020204030204" pitchFamily="34" charset="0"/>
              </a:rPr>
              <a:t>Résitance</a:t>
            </a:r>
            <a:r>
              <a:rPr kumimoji="0" lang="fr-FR" sz="18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rPr>
              <a:t> - LED</a:t>
            </a:r>
          </a:p>
          <a:p>
            <a:pPr marL="742950" marR="0" lvl="1" indent="-285750" algn="l" defTabSz="1063447"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rPr>
              <a:t>Soudure étain</a:t>
            </a:r>
          </a:p>
          <a:p>
            <a:pPr marL="0" marR="0" lvl="0" indent="0" algn="ctr" defTabSz="1063447"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endParaRPr>
          </a:p>
          <a:p>
            <a:pPr marL="44450" marR="0" lvl="0" indent="0" algn="l"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Medium"/>
                <a:ea typeface="+mn-ea"/>
                <a:cs typeface="Myanmar Text" panose="020B0502040204020203" pitchFamily="34" charset="0"/>
              </a:rPr>
              <a:t>Qualification</a:t>
            </a:r>
            <a:endParaRPr kumimoji="0" lang="fr-FR" sz="2000" b="1" i="0" u="none" strike="noStrike" kern="1200" cap="none" spc="0" normalizeH="0" baseline="0" noProof="0" dirty="0">
              <a:ln>
                <a:noFill/>
              </a:ln>
              <a:solidFill>
                <a:srgbClr val="414042"/>
              </a:solidFill>
              <a:effectLst/>
              <a:uLnTx/>
              <a:uFillTx/>
              <a:latin typeface="Poppins Medium"/>
              <a:ea typeface="+mn-ea"/>
              <a:cs typeface="Myanmar Text" panose="020B0502040204020203" pitchFamily="34" charset="0"/>
            </a:endParaRPr>
          </a:p>
          <a:p>
            <a:pPr marL="4445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dirty="0">
              <a:ln>
                <a:noFill/>
              </a:ln>
              <a:solidFill>
                <a:prstClr val="black"/>
              </a:solidFill>
              <a:effectLst/>
              <a:uLnTx/>
              <a:uFillTx/>
              <a:latin typeface="Poppins Light"/>
              <a:ea typeface="+mn-ea"/>
              <a:cs typeface="Poppins" pitchFamily="2" charset="77"/>
            </a:endParaRPr>
          </a:p>
          <a:p>
            <a:pPr marL="742950" marR="0" lvl="1" indent="-285750" algn="l" defTabSz="1063447"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rPr>
              <a:t>Fréquence de résonance de -22dB à -25dB </a:t>
            </a:r>
          </a:p>
          <a:p>
            <a:pPr marL="457200" marR="0" lvl="1" indent="0" algn="l" defTabSz="1063447" rtl="0" eaLnBrk="1" fontAlgn="auto" latinLnBrk="0" hangingPunct="1">
              <a:lnSpc>
                <a:spcPct val="100000"/>
              </a:lnSpc>
              <a:spcBef>
                <a:spcPts val="0"/>
              </a:spcBef>
              <a:spcAft>
                <a:spcPts val="0"/>
              </a:spcAft>
              <a:buClr>
                <a:srgbClr val="FF6300"/>
              </a:buClr>
              <a:buSzTx/>
              <a:buFontTx/>
              <a:buNone/>
              <a:tabLst/>
              <a:defRPr/>
            </a:pPr>
            <a:r>
              <a:rPr kumimoji="0" lang="fr-FR" sz="1800" b="1" i="0" u="none" strike="noStrike" kern="1200" cap="none" spc="0" normalizeH="0" baseline="0" noProof="0" dirty="0">
                <a:ln>
                  <a:noFill/>
                </a:ln>
                <a:solidFill>
                  <a:srgbClr val="FF6300"/>
                </a:solidFill>
                <a:effectLst/>
                <a:uLnTx/>
                <a:uFillTx/>
                <a:latin typeface="Poppins Light"/>
                <a:ea typeface="+mn-ea"/>
                <a:cs typeface="Calibri" panose="020F0502020204030204" pitchFamily="34" charset="0"/>
                <a:sym typeface="Wingdings" panose="05000000000000000000" pitchFamily="2" charset="2"/>
              </a:rPr>
              <a:t>	 </a:t>
            </a:r>
            <a:r>
              <a:rPr kumimoji="0" lang="fr-FR" sz="18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rPr>
              <a:t>Toute la puissance transmise passe par la puce</a:t>
            </a:r>
          </a:p>
          <a:p>
            <a:pPr marL="457200" marR="0" lvl="1" indent="0" algn="l" defTabSz="1063447" rtl="0" eaLnBrk="1" fontAlgn="auto" latinLnBrk="0" hangingPunct="1">
              <a:lnSpc>
                <a:spcPct val="100000"/>
              </a:lnSpc>
              <a:spcBef>
                <a:spcPts val="0"/>
              </a:spcBef>
              <a:spcAft>
                <a:spcPts val="0"/>
              </a:spcAft>
              <a:buClr>
                <a:srgbClr val="FF6300"/>
              </a:buClr>
              <a:buSzTx/>
              <a:buFontTx/>
              <a:buNone/>
              <a:tabLst/>
              <a:defRPr/>
            </a:pPr>
            <a:endParaRPr kumimoji="0" lang="fr-FR" sz="18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endParaRPr>
          </a:p>
          <a:p>
            <a:pPr marL="742950" marR="0" lvl="1" indent="-285750" algn="l" defTabSz="1063447"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rPr>
              <a:t>Facteur Q de 10</a:t>
            </a:r>
          </a:p>
          <a:p>
            <a:pPr marL="457200" marR="0" lvl="1" indent="0" algn="l" defTabSz="1063447" rtl="0" eaLnBrk="1" fontAlgn="auto" latinLnBrk="0" hangingPunct="1">
              <a:lnSpc>
                <a:spcPct val="100000"/>
              </a:lnSpc>
              <a:spcBef>
                <a:spcPts val="0"/>
              </a:spcBef>
              <a:spcAft>
                <a:spcPts val="0"/>
              </a:spcAft>
              <a:buClr>
                <a:srgbClr val="FF6300"/>
              </a:buClr>
              <a:buSzTx/>
              <a:buFontTx/>
              <a:buNone/>
              <a:tabLst/>
              <a:defRPr/>
            </a:pPr>
            <a:r>
              <a:rPr kumimoji="0" lang="fr-FR" sz="1800" b="1" i="0" u="none" strike="noStrike" kern="1200" cap="none" spc="0" normalizeH="0" baseline="0" noProof="0" dirty="0">
                <a:ln>
                  <a:noFill/>
                </a:ln>
                <a:solidFill>
                  <a:srgbClr val="FF6300"/>
                </a:solidFill>
                <a:effectLst/>
                <a:uLnTx/>
                <a:uFillTx/>
                <a:latin typeface="Poppins Light"/>
                <a:ea typeface="+mn-ea"/>
                <a:cs typeface="Calibri" panose="020F0502020204030204" pitchFamily="34" charset="0"/>
                <a:sym typeface="Wingdings" panose="05000000000000000000" pitchFamily="2" charset="2"/>
              </a:rPr>
              <a:t>	 </a:t>
            </a:r>
            <a:r>
              <a:rPr kumimoji="0" lang="fr-FR" sz="18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rPr>
              <a:t>Amplement suffisant pour protocole NFC</a:t>
            </a:r>
          </a:p>
        </p:txBody>
      </p:sp>
      <p:sp>
        <p:nvSpPr>
          <p:cNvPr id="16" name="object 13">
            <a:extLst>
              <a:ext uri="{FF2B5EF4-FFF2-40B4-BE49-F238E27FC236}">
                <a16:creationId xmlns:a16="http://schemas.microsoft.com/office/drawing/2014/main" id="{738EB6B1-6C0B-4FA1-8BDC-1E20A172385A}"/>
              </a:ext>
            </a:extLst>
          </p:cNvPr>
          <p:cNvSpPr/>
          <p:nvPr/>
        </p:nvSpPr>
        <p:spPr>
          <a:xfrm>
            <a:off x="5349143" y="3286518"/>
            <a:ext cx="408861" cy="129654"/>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object 13">
            <a:extLst>
              <a:ext uri="{FF2B5EF4-FFF2-40B4-BE49-F238E27FC236}">
                <a16:creationId xmlns:a16="http://schemas.microsoft.com/office/drawing/2014/main" id="{738EB6B1-6C0B-4FA1-8BDC-1E20A172385A}"/>
              </a:ext>
            </a:extLst>
          </p:cNvPr>
          <p:cNvSpPr/>
          <p:nvPr/>
        </p:nvSpPr>
        <p:spPr>
          <a:xfrm>
            <a:off x="5349144" y="5068444"/>
            <a:ext cx="408861" cy="129654"/>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object 13">
            <a:extLst>
              <a:ext uri="{FF2B5EF4-FFF2-40B4-BE49-F238E27FC236}">
                <a16:creationId xmlns:a16="http://schemas.microsoft.com/office/drawing/2014/main" id="{3C728A07-1652-445D-88E3-00D4AAD26790}"/>
              </a:ext>
            </a:extLst>
          </p:cNvPr>
          <p:cNvSpPr/>
          <p:nvPr/>
        </p:nvSpPr>
        <p:spPr>
          <a:xfrm>
            <a:off x="5350483" y="1634247"/>
            <a:ext cx="408861" cy="129654"/>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pic>
        <p:nvPicPr>
          <p:cNvPr id="21" name="Image 20">
            <a:extLst>
              <a:ext uri="{FF2B5EF4-FFF2-40B4-BE49-F238E27FC236}">
                <a16:creationId xmlns:a16="http://schemas.microsoft.com/office/drawing/2014/main" id="{29A4C2D8-8420-4F97-93AA-4BCD46AE3821}"/>
              </a:ext>
            </a:extLst>
          </p:cNvPr>
          <p:cNvPicPr>
            <a:picLocks noChangeAspect="1"/>
          </p:cNvPicPr>
          <p:nvPr/>
        </p:nvPicPr>
        <p:blipFill>
          <a:blip r:embed="rId4"/>
          <a:stretch>
            <a:fillRect/>
          </a:stretch>
        </p:blipFill>
        <p:spPr>
          <a:xfrm>
            <a:off x="768350" y="2159000"/>
            <a:ext cx="3845190" cy="2164205"/>
          </a:xfrm>
          <a:prstGeom prst="rect">
            <a:avLst/>
          </a:prstGeom>
        </p:spPr>
      </p:pic>
      <p:pic>
        <p:nvPicPr>
          <p:cNvPr id="22" name="Image 21">
            <a:extLst>
              <a:ext uri="{FF2B5EF4-FFF2-40B4-BE49-F238E27FC236}">
                <a16:creationId xmlns:a16="http://schemas.microsoft.com/office/drawing/2014/main" id="{B55AC6A7-8090-4AE8-89D0-9C3E64ABF58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8350" y="4572192"/>
            <a:ext cx="3845190" cy="1541851"/>
          </a:xfrm>
          <a:prstGeom prst="rect">
            <a:avLst/>
          </a:prstGeom>
        </p:spPr>
      </p:pic>
      <p:grpSp>
        <p:nvGrpSpPr>
          <p:cNvPr id="10" name="object 22">
            <a:extLst>
              <a:ext uri="{FF2B5EF4-FFF2-40B4-BE49-F238E27FC236}">
                <a16:creationId xmlns:a16="http://schemas.microsoft.com/office/drawing/2014/main" id="{1D2180BB-954D-482D-AAA5-061B493C59B5}"/>
              </a:ext>
            </a:extLst>
          </p:cNvPr>
          <p:cNvGrpSpPr/>
          <p:nvPr/>
        </p:nvGrpSpPr>
        <p:grpSpPr>
          <a:xfrm>
            <a:off x="311150" y="6703833"/>
            <a:ext cx="1351280" cy="878840"/>
            <a:chOff x="531022" y="6454099"/>
            <a:chExt cx="1351280" cy="878840"/>
          </a:xfrm>
        </p:grpSpPr>
        <p:sp>
          <p:nvSpPr>
            <p:cNvPr id="11" name="object 23">
              <a:extLst>
                <a:ext uri="{FF2B5EF4-FFF2-40B4-BE49-F238E27FC236}">
                  <a16:creationId xmlns:a16="http://schemas.microsoft.com/office/drawing/2014/main" id="{D86E5192-7A9B-42E0-98CD-04A686B7796F}"/>
                </a:ext>
              </a:extLst>
            </p:cNvPr>
            <p:cNvSpPr/>
            <p:nvPr/>
          </p:nvSpPr>
          <p:spPr>
            <a:xfrm>
              <a:off x="531022" y="6454099"/>
              <a:ext cx="816610" cy="469265"/>
            </a:xfrm>
            <a:custGeom>
              <a:avLst/>
              <a:gdLst/>
              <a:ahLst/>
              <a:cxnLst/>
              <a:rect l="l" t="t" r="r" b="b"/>
              <a:pathLst>
                <a:path w="816610" h="469265">
                  <a:moveTo>
                    <a:pt x="816279" y="0"/>
                  </a:moveTo>
                  <a:lnTo>
                    <a:pt x="465302" y="0"/>
                  </a:lnTo>
                  <a:lnTo>
                    <a:pt x="0" y="469214"/>
                  </a:lnTo>
                  <a:lnTo>
                    <a:pt x="350989" y="469214"/>
                  </a:lnTo>
                  <a:lnTo>
                    <a:pt x="816279" y="0"/>
                  </a:lnTo>
                  <a:close/>
                </a:path>
              </a:pathLst>
            </a:custGeom>
            <a:solidFill>
              <a:srgbClr val="FF63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24">
              <a:extLst>
                <a:ext uri="{FF2B5EF4-FFF2-40B4-BE49-F238E27FC236}">
                  <a16:creationId xmlns:a16="http://schemas.microsoft.com/office/drawing/2014/main" id="{58072BEA-2478-4090-B223-424C257CDDF0}"/>
                </a:ext>
              </a:extLst>
            </p:cNvPr>
            <p:cNvSpPr/>
            <p:nvPr/>
          </p:nvSpPr>
          <p:spPr>
            <a:xfrm>
              <a:off x="1130581" y="6923787"/>
              <a:ext cx="751840" cy="408940"/>
            </a:xfrm>
            <a:custGeom>
              <a:avLst/>
              <a:gdLst/>
              <a:ahLst/>
              <a:cxnLst/>
              <a:rect l="l" t="t" r="r" b="b"/>
              <a:pathLst>
                <a:path w="751839" h="408940">
                  <a:moveTo>
                    <a:pt x="350977" y="0"/>
                  </a:moveTo>
                  <a:lnTo>
                    <a:pt x="0" y="0"/>
                  </a:lnTo>
                  <a:lnTo>
                    <a:pt x="400723" y="408685"/>
                  </a:lnTo>
                  <a:lnTo>
                    <a:pt x="751713" y="408685"/>
                  </a:lnTo>
                  <a:lnTo>
                    <a:pt x="350977" y="0"/>
                  </a:lnTo>
                  <a:close/>
                </a:path>
              </a:pathLst>
            </a:custGeom>
            <a:solidFill>
              <a:srgbClr val="191919"/>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 name="Rectangle 1">
            <a:extLst>
              <a:ext uri="{FF2B5EF4-FFF2-40B4-BE49-F238E27FC236}">
                <a16:creationId xmlns:a16="http://schemas.microsoft.com/office/drawing/2014/main" id="{684B452C-1672-4A51-A420-8E248E504D35}"/>
              </a:ext>
            </a:extLst>
          </p:cNvPr>
          <p:cNvSpPr/>
          <p:nvPr/>
        </p:nvSpPr>
        <p:spPr>
          <a:xfrm>
            <a:off x="1260475" y="6132659"/>
            <a:ext cx="3546475" cy="1251625"/>
          </a:xfrm>
          <a:prstGeom prst="rect">
            <a:avLst/>
          </a:prstGeom>
        </p:spPr>
        <p:txBody>
          <a:bodyPr wrap="square">
            <a:spAutoFit/>
          </a:bodyPr>
          <a:lstStyle/>
          <a:p>
            <a:pPr marL="196215" marR="0" lvl="0" indent="0" algn="l"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414042"/>
                </a:solidFill>
                <a:effectLst/>
                <a:uLnTx/>
                <a:uFillTx/>
                <a:latin typeface="Poppins SemiBold" pitchFamily="2" charset="77"/>
                <a:ea typeface="+mn-ea"/>
                <a:cs typeface="Poppins SemiBold" pitchFamily="2" charset="77"/>
              </a:rPr>
              <a:t>APPLICATION</a:t>
            </a:r>
            <a:endParaRPr kumimoji="0" lang="fr-FR" sz="2000" b="1" i="0" u="none" strike="noStrike" kern="1200" cap="none" spc="0" normalizeH="0" baseline="0" noProof="0" dirty="0">
              <a:ln>
                <a:noFill/>
              </a:ln>
              <a:solidFill>
                <a:prstClr val="black"/>
              </a:solidFill>
              <a:effectLst/>
              <a:uLnTx/>
              <a:uFillTx/>
              <a:latin typeface="Poppins SemiBold" pitchFamily="2" charset="77"/>
              <a:ea typeface="+mn-ea"/>
              <a:cs typeface="Poppins SemiBold" pitchFamily="2" charset="77"/>
            </a:endParaRPr>
          </a:p>
          <a:p>
            <a:pPr marL="196215" marR="257175" lvl="0" indent="0" algn="l" defTabSz="914400" rtl="0" eaLnBrk="1" fontAlgn="auto" latinLnBrk="0" hangingPunct="1">
              <a:lnSpc>
                <a:spcPct val="100000"/>
              </a:lnSpc>
              <a:spcBef>
                <a:spcPts val="765"/>
              </a:spcBef>
              <a:spcAft>
                <a:spcPts val="0"/>
              </a:spcAft>
              <a:buClrTx/>
              <a:buSzTx/>
              <a:buFontTx/>
              <a:buNone/>
              <a:tabLst/>
              <a:defRPr/>
            </a:pPr>
            <a:r>
              <a:rPr kumimoji="0" lang="fr-FR" sz="1400" b="0" i="0" u="none" strike="noStrike" kern="1200" cap="none" spc="0" normalizeH="0" baseline="0" noProof="0" dirty="0">
                <a:ln>
                  <a:noFill/>
                </a:ln>
                <a:solidFill>
                  <a:srgbClr val="3C3C3C"/>
                </a:solidFill>
                <a:effectLst/>
                <a:uLnTx/>
                <a:uFillTx/>
                <a:latin typeface="Poppins Light" pitchFamily="2" charset="77"/>
                <a:ea typeface="+mn-ea"/>
                <a:cs typeface="Poppins Light" pitchFamily="2" charset="77"/>
              </a:rPr>
              <a:t>Activation d’un lien web</a:t>
            </a:r>
          </a:p>
          <a:p>
            <a:pPr marL="196215" marR="257175" lvl="0" indent="0" algn="l" defTabSz="914400" rtl="0" eaLnBrk="1" fontAlgn="auto" latinLnBrk="0" hangingPunct="1">
              <a:lnSpc>
                <a:spcPct val="100000"/>
              </a:lnSpc>
              <a:spcBef>
                <a:spcPts val="765"/>
              </a:spcBef>
              <a:spcAft>
                <a:spcPts val="0"/>
              </a:spcAft>
              <a:buClrTx/>
              <a:buSzTx/>
              <a:buFontTx/>
              <a:buNone/>
              <a:tabLst/>
              <a:defRPr/>
            </a:pPr>
            <a:r>
              <a:rPr kumimoji="0" lang="fr-FR" sz="1400" b="0" i="0" u="none" strike="noStrike" kern="1200" cap="none" spc="0" normalizeH="0" baseline="0" noProof="0" dirty="0">
                <a:ln>
                  <a:noFill/>
                </a:ln>
                <a:solidFill>
                  <a:srgbClr val="3C3C3C"/>
                </a:solidFill>
                <a:effectLst/>
                <a:uLnTx/>
                <a:uFillTx/>
                <a:latin typeface="Poppins Light" pitchFamily="2" charset="77"/>
                <a:ea typeface="+mn-ea"/>
                <a:cs typeface="Poppins Light" pitchFamily="2" charset="77"/>
              </a:rPr>
              <a:t>Énergie fournie par le smartphone pour alimentation LED</a:t>
            </a:r>
          </a:p>
        </p:txBody>
      </p:sp>
      <p:sp>
        <p:nvSpPr>
          <p:cNvPr id="14" name="object 24">
            <a:extLst>
              <a:ext uri="{FF2B5EF4-FFF2-40B4-BE49-F238E27FC236}">
                <a16:creationId xmlns:a16="http://schemas.microsoft.com/office/drawing/2014/main" id="{081F9E60-2FB2-4D53-8700-1C305DFCBDDA}"/>
              </a:ext>
            </a:extLst>
          </p:cNvPr>
          <p:cNvSpPr/>
          <p:nvPr/>
        </p:nvSpPr>
        <p:spPr>
          <a:xfrm>
            <a:off x="10117286" y="1872945"/>
            <a:ext cx="2036042" cy="3195499"/>
          </a:xfrm>
          <a:custGeom>
            <a:avLst/>
            <a:gdLst/>
            <a:ahLst/>
            <a:cxnLst/>
            <a:rect l="l" t="t" r="r" b="b"/>
            <a:pathLst>
              <a:path w="4166235" h="5112384">
                <a:moveTo>
                  <a:pt x="4165841" y="0"/>
                </a:moveTo>
                <a:lnTo>
                  <a:pt x="0" y="0"/>
                </a:lnTo>
                <a:lnTo>
                  <a:pt x="0" y="5111940"/>
                </a:lnTo>
                <a:lnTo>
                  <a:pt x="4165841" y="5111940"/>
                </a:lnTo>
                <a:lnTo>
                  <a:pt x="4165841" y="0"/>
                </a:lnTo>
                <a:close/>
              </a:path>
            </a:pathLst>
          </a:custGeom>
          <a:solidFill>
            <a:srgbClr val="F2F1EC"/>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5" name="Image 14">
            <a:extLst>
              <a:ext uri="{FF2B5EF4-FFF2-40B4-BE49-F238E27FC236}">
                <a16:creationId xmlns:a16="http://schemas.microsoft.com/office/drawing/2014/main" id="{DB412568-846A-428C-AD03-156C1824027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4767"/>
          <a:stretch/>
        </p:blipFill>
        <p:spPr>
          <a:xfrm rot="5400000">
            <a:off x="9665974" y="2531433"/>
            <a:ext cx="2938666" cy="1878523"/>
          </a:xfrm>
          <a:prstGeom prst="rect">
            <a:avLst/>
          </a:prstGeom>
        </p:spPr>
      </p:pic>
    </p:spTree>
    <p:extLst>
      <p:ext uri="{BB962C8B-B14F-4D97-AF65-F5344CB8AC3E}">
        <p14:creationId xmlns:p14="http://schemas.microsoft.com/office/powerpoint/2010/main" val="2280189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20">
            <a:extLst>
              <a:ext uri="{FF2B5EF4-FFF2-40B4-BE49-F238E27FC236}">
                <a16:creationId xmlns:a16="http://schemas.microsoft.com/office/drawing/2014/main" id="{88F6ADCD-7070-46D3-BA57-4B4151BB39DC}"/>
              </a:ext>
            </a:extLst>
          </p:cNvPr>
          <p:cNvSpPr/>
          <p:nvPr/>
        </p:nvSpPr>
        <p:spPr>
          <a:xfrm>
            <a:off x="889787" y="2036292"/>
            <a:ext cx="4166235" cy="5112385"/>
          </a:xfrm>
          <a:custGeom>
            <a:avLst/>
            <a:gdLst/>
            <a:ahLst/>
            <a:cxnLst/>
            <a:rect l="l" t="t" r="r" b="b"/>
            <a:pathLst>
              <a:path w="4166235" h="5112384">
                <a:moveTo>
                  <a:pt x="4165841" y="0"/>
                </a:moveTo>
                <a:lnTo>
                  <a:pt x="0" y="0"/>
                </a:lnTo>
                <a:lnTo>
                  <a:pt x="0" y="5111940"/>
                </a:lnTo>
                <a:lnTo>
                  <a:pt x="4165841" y="5111940"/>
                </a:lnTo>
                <a:lnTo>
                  <a:pt x="4165841" y="0"/>
                </a:lnTo>
                <a:close/>
              </a:path>
            </a:pathLst>
          </a:custGeom>
          <a:solidFill>
            <a:srgbClr val="A7A9AB"/>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object 24">
            <a:extLst>
              <a:ext uri="{FF2B5EF4-FFF2-40B4-BE49-F238E27FC236}">
                <a16:creationId xmlns:a16="http://schemas.microsoft.com/office/drawing/2014/main" id="{FF1678E1-7028-48F1-BC90-937F43463624}"/>
              </a:ext>
            </a:extLst>
          </p:cNvPr>
          <p:cNvSpPr/>
          <p:nvPr/>
        </p:nvSpPr>
        <p:spPr>
          <a:xfrm>
            <a:off x="889787" y="2036292"/>
            <a:ext cx="4166235" cy="5112385"/>
          </a:xfrm>
          <a:custGeom>
            <a:avLst/>
            <a:gdLst/>
            <a:ahLst/>
            <a:cxnLst/>
            <a:rect l="l" t="t" r="r" b="b"/>
            <a:pathLst>
              <a:path w="4166235" h="5112384">
                <a:moveTo>
                  <a:pt x="4165841" y="0"/>
                </a:moveTo>
                <a:lnTo>
                  <a:pt x="0" y="0"/>
                </a:lnTo>
                <a:lnTo>
                  <a:pt x="0" y="5111940"/>
                </a:lnTo>
                <a:lnTo>
                  <a:pt x="4165841" y="5111940"/>
                </a:lnTo>
                <a:lnTo>
                  <a:pt x="4165841" y="0"/>
                </a:lnTo>
                <a:close/>
              </a:path>
            </a:pathLst>
          </a:custGeom>
          <a:solidFill>
            <a:srgbClr val="F2F1EC"/>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Image 3">
            <a:extLst>
              <a:ext uri="{FF2B5EF4-FFF2-40B4-BE49-F238E27FC236}">
                <a16:creationId xmlns:a16="http://schemas.microsoft.com/office/drawing/2014/main" id="{91EF5B7B-28F2-4BEB-9037-3CCF229822A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2055" r="30120" b="12220"/>
          <a:stretch/>
        </p:blipFill>
        <p:spPr>
          <a:xfrm>
            <a:off x="2972904" y="2134297"/>
            <a:ext cx="1989621" cy="3167029"/>
          </a:xfrm>
          <a:prstGeom prst="rect">
            <a:avLst/>
          </a:prstGeom>
        </p:spPr>
      </p:pic>
      <p:sp>
        <p:nvSpPr>
          <p:cNvPr id="29" name="ZoneTexte 28">
            <a:extLst>
              <a:ext uri="{FF2B5EF4-FFF2-40B4-BE49-F238E27FC236}">
                <a16:creationId xmlns:a16="http://schemas.microsoft.com/office/drawing/2014/main" id="{4AEFE638-F7BA-4C78-9947-4A59FB4DF277}"/>
              </a:ext>
            </a:extLst>
          </p:cNvPr>
          <p:cNvSpPr txBox="1"/>
          <p:nvPr/>
        </p:nvSpPr>
        <p:spPr>
          <a:xfrm>
            <a:off x="6045692" y="4007792"/>
            <a:ext cx="7299886"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Medium"/>
                <a:ea typeface="+mn-ea"/>
                <a:cs typeface="Myanmar Text" panose="020B0502040204020203" pitchFamily="34" charset="0"/>
              </a:rPr>
              <a:t>EOPROM®</a:t>
            </a:r>
          </a:p>
          <a:p>
            <a:pPr marL="285750" marR="0" lvl="0" indent="-28575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Épaisseur de cuivre modulable selon besoins</a:t>
            </a:r>
          </a:p>
          <a:p>
            <a:pPr marL="285750" marR="0" lvl="0" indent="-28575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Liberté de design</a:t>
            </a:r>
          </a:p>
          <a:p>
            <a:pPr marL="285750" marR="0" lvl="0" indent="-28575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Facteur de forme</a:t>
            </a:r>
          </a:p>
          <a:p>
            <a:pPr marL="285750" marR="0" lvl="0" indent="-28575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Surfacique : blindage</a:t>
            </a:r>
          </a:p>
          <a:p>
            <a:pPr marL="285750" marR="0" lvl="0" indent="-28575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Finitions Au possibles</a:t>
            </a:r>
          </a:p>
          <a:p>
            <a:pPr marL="285750" marR="0" lvl="0" indent="-28575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endParaRPr kumimoji="0" lang="fr-F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1" name="Rectangle 30">
            <a:extLst>
              <a:ext uri="{FF2B5EF4-FFF2-40B4-BE49-F238E27FC236}">
                <a16:creationId xmlns:a16="http://schemas.microsoft.com/office/drawing/2014/main" id="{704C40D8-BDE5-44D5-8D5D-B579D2611DAA}"/>
              </a:ext>
            </a:extLst>
          </p:cNvPr>
          <p:cNvSpPr/>
          <p:nvPr/>
        </p:nvSpPr>
        <p:spPr>
          <a:xfrm>
            <a:off x="6001682" y="1868241"/>
            <a:ext cx="7092950" cy="1815882"/>
          </a:xfrm>
          <a:prstGeom prst="rect">
            <a:avLst/>
          </a:prstGeom>
        </p:spPr>
        <p:txBody>
          <a:bodyPr>
            <a:spAutoFit/>
          </a:bodyPr>
          <a:lstStyle/>
          <a:p>
            <a:pPr marL="457200" marR="0" lvl="1" indent="0" algn="l" defTabSz="1063447"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5" normalizeH="0" baseline="0" noProof="0" dirty="0">
                <a:ln>
                  <a:noFill/>
                </a:ln>
                <a:solidFill>
                  <a:srgbClr val="414042"/>
                </a:solidFill>
                <a:effectLst/>
                <a:uLnTx/>
                <a:uFillTx/>
                <a:latin typeface="Poppins Light"/>
                <a:ea typeface="+mn-ea"/>
                <a:cs typeface="+mn-cs"/>
              </a:rPr>
              <a:t> </a:t>
            </a:r>
            <a:r>
              <a:rPr kumimoji="0" lang="fr-FR" sz="2000" b="1" i="0" u="none" strike="noStrike" kern="1200" cap="none" spc="-5" normalizeH="0" baseline="0" noProof="0" dirty="0">
                <a:ln>
                  <a:noFill/>
                </a:ln>
                <a:solidFill>
                  <a:srgbClr val="414042"/>
                </a:solidFill>
                <a:effectLst/>
                <a:uLnTx/>
                <a:uFillTx/>
                <a:latin typeface="Poppins Medium"/>
                <a:ea typeface="+mn-ea"/>
                <a:cs typeface="Myanmar Text" panose="020B0502040204020203" pitchFamily="34" charset="0"/>
              </a:rPr>
              <a:t>Substrat</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Déformable et robuste</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Travail sur large bande de fréquences</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Performances diélectriques avantageuses</a:t>
            </a:r>
          </a:p>
          <a:p>
            <a:pPr marL="387350" marR="0" lvl="0" indent="-342900" algn="l" defTabSz="914400" rtl="0" eaLnBrk="1" fontAlgn="auto" latinLnBrk="0" hangingPunct="1">
              <a:lnSpc>
                <a:spcPct val="100000"/>
              </a:lnSpc>
              <a:spcBef>
                <a:spcPts val="0"/>
              </a:spcBef>
              <a:spcAft>
                <a:spcPts val="0"/>
              </a:spcAft>
              <a:buClr>
                <a:srgbClr val="FF6300"/>
              </a:buClr>
              <a:buSzTx/>
              <a:buFont typeface="Arial" panose="020B0604020202020204" pitchFamily="34" charset="0"/>
              <a:buChar char="•"/>
              <a:tabLst/>
              <a:defRPr/>
            </a:pPr>
            <a:r>
              <a:rPr kumimoji="0" lang="fr-FR" sz="1800" b="0" i="0" u="none" strike="noStrike" kern="1200" cap="none" spc="-5" normalizeH="0" baseline="0" noProof="0" dirty="0">
                <a:ln>
                  <a:noFill/>
                </a:ln>
                <a:solidFill>
                  <a:prstClr val="black"/>
                </a:solidFill>
                <a:effectLst/>
                <a:uLnTx/>
                <a:uFillTx/>
                <a:latin typeface="Poppins"/>
                <a:ea typeface="+mn-ea"/>
                <a:cs typeface="Poppins" pitchFamily="2" charset="77"/>
              </a:rPr>
              <a:t>Résistance thermique et à l’humidité</a:t>
            </a:r>
          </a:p>
        </p:txBody>
      </p:sp>
      <p:pic>
        <p:nvPicPr>
          <p:cNvPr id="32" name="Graphique 31">
            <a:extLst>
              <a:ext uri="{FF2B5EF4-FFF2-40B4-BE49-F238E27FC236}">
                <a16:creationId xmlns:a16="http://schemas.microsoft.com/office/drawing/2014/main" id="{1496BF7E-B74B-4C56-BB89-3C0AD4813A03}"/>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616485" y="2253369"/>
            <a:ext cx="423986" cy="135237"/>
          </a:xfrm>
          <a:prstGeom prst="rect">
            <a:avLst/>
          </a:prstGeom>
        </p:spPr>
      </p:pic>
      <p:pic>
        <p:nvPicPr>
          <p:cNvPr id="33" name="Graphique 32">
            <a:extLst>
              <a:ext uri="{FF2B5EF4-FFF2-40B4-BE49-F238E27FC236}">
                <a16:creationId xmlns:a16="http://schemas.microsoft.com/office/drawing/2014/main" id="{09A92CC8-CBE1-4D0D-8A75-C4C3956E9624}"/>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616485" y="4045960"/>
            <a:ext cx="423986" cy="135237"/>
          </a:xfrm>
          <a:prstGeom prst="rect">
            <a:avLst/>
          </a:prstGeom>
        </p:spPr>
      </p:pic>
      <p:sp>
        <p:nvSpPr>
          <p:cNvPr id="17" name="object 13">
            <a:extLst>
              <a:ext uri="{FF2B5EF4-FFF2-40B4-BE49-F238E27FC236}">
                <a16:creationId xmlns:a16="http://schemas.microsoft.com/office/drawing/2014/main" id="{330D66C5-FB94-4D49-8FD0-C8139AF2BF1E}"/>
              </a:ext>
            </a:extLst>
          </p:cNvPr>
          <p:cNvSpPr txBox="1">
            <a:spLocks/>
          </p:cNvSpPr>
          <p:nvPr/>
        </p:nvSpPr>
        <p:spPr>
          <a:xfrm>
            <a:off x="813767" y="930275"/>
            <a:ext cx="11391751" cy="628377"/>
          </a:xfrm>
          <a:prstGeom prst="rect">
            <a:avLst/>
          </a:prstGeom>
        </p:spPr>
        <p:txBody>
          <a:bodyPr vert="horz" wrap="square" lIns="0" tIns="12700" rIns="0" bIns="0" rtlCol="0">
            <a:spAutoFit/>
          </a:bodyPr>
          <a:lstStyle>
            <a:lvl1pPr eaLnBrk="1" hangingPunct="1">
              <a:defRPr>
                <a:latin typeface="+mj-lt"/>
                <a:ea typeface="+mj-ea"/>
                <a:cs typeface="+mj-cs"/>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fr-FR" sz="4000" b="1" i="0" u="none" strike="noStrike" kern="0" cap="none" spc="0" normalizeH="0" baseline="0" noProof="0" dirty="0">
                <a:ln>
                  <a:noFill/>
                </a:ln>
                <a:solidFill>
                  <a:srgbClr val="000000"/>
                </a:solidFill>
                <a:effectLst/>
                <a:uLnTx/>
                <a:uFillTx/>
                <a:latin typeface="Poppins SemiBold" pitchFamily="2" charset="77"/>
                <a:ea typeface="+mj-ea"/>
                <a:cs typeface="Poppins SemiBold" pitchFamily="2" charset="77"/>
              </a:rPr>
              <a:t>ANTENNES FLEXIBLES </a:t>
            </a:r>
            <a:r>
              <a:rPr kumimoji="0" lang="fr-FR" sz="4000" b="0" i="0" u="none" strike="noStrike" kern="0" cap="none" spc="0" normalizeH="0" baseline="0" noProof="0" dirty="0">
                <a:ln>
                  <a:noFill/>
                </a:ln>
                <a:solidFill>
                  <a:srgbClr val="000000"/>
                </a:solidFill>
                <a:effectLst/>
                <a:uLnTx/>
                <a:uFillTx/>
                <a:latin typeface="Calibri" panose="020F0502020204030204" pitchFamily="34" charset="0"/>
                <a:ea typeface="+mj-ea"/>
                <a:cs typeface="Calibri" panose="020F0502020204030204" pitchFamily="34" charset="0"/>
              </a:rPr>
              <a:t>EOPROM® SUR PPE</a:t>
            </a:r>
          </a:p>
        </p:txBody>
      </p:sp>
      <p:pic>
        <p:nvPicPr>
          <p:cNvPr id="19" name="Image 18">
            <a:extLst>
              <a:ext uri="{FF2B5EF4-FFF2-40B4-BE49-F238E27FC236}">
                <a16:creationId xmlns:a16="http://schemas.microsoft.com/office/drawing/2014/main" id="{A210589F-70B0-47C0-AB72-9E9CF37C54C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4928" y="2134297"/>
            <a:ext cx="1918292" cy="2183504"/>
          </a:xfrm>
          <a:prstGeom prst="rect">
            <a:avLst/>
          </a:prstGeom>
        </p:spPr>
      </p:pic>
      <p:pic>
        <p:nvPicPr>
          <p:cNvPr id="20" name="Image 19">
            <a:extLst>
              <a:ext uri="{FF2B5EF4-FFF2-40B4-BE49-F238E27FC236}">
                <a16:creationId xmlns:a16="http://schemas.microsoft.com/office/drawing/2014/main" id="{C1C2B14D-5367-417C-90F2-6D18463B072E}"/>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4323" t="14767" r="3254"/>
          <a:stretch/>
        </p:blipFill>
        <p:spPr>
          <a:xfrm rot="5400000">
            <a:off x="631697" y="4767522"/>
            <a:ext cx="2624753" cy="1918292"/>
          </a:xfrm>
          <a:prstGeom prst="rect">
            <a:avLst/>
          </a:prstGeom>
        </p:spPr>
      </p:pic>
      <p:grpSp>
        <p:nvGrpSpPr>
          <p:cNvPr id="7" name="object 22">
            <a:extLst>
              <a:ext uri="{FF2B5EF4-FFF2-40B4-BE49-F238E27FC236}">
                <a16:creationId xmlns:a16="http://schemas.microsoft.com/office/drawing/2014/main" id="{1D2180BB-954D-482D-AAA5-061B493C59B5}"/>
              </a:ext>
            </a:extLst>
          </p:cNvPr>
          <p:cNvGrpSpPr/>
          <p:nvPr/>
        </p:nvGrpSpPr>
        <p:grpSpPr>
          <a:xfrm>
            <a:off x="531022" y="6454099"/>
            <a:ext cx="1351280" cy="878840"/>
            <a:chOff x="531022" y="6454099"/>
            <a:chExt cx="1351280" cy="878840"/>
          </a:xfrm>
        </p:grpSpPr>
        <p:sp>
          <p:nvSpPr>
            <p:cNvPr id="8" name="object 23">
              <a:extLst>
                <a:ext uri="{FF2B5EF4-FFF2-40B4-BE49-F238E27FC236}">
                  <a16:creationId xmlns:a16="http://schemas.microsoft.com/office/drawing/2014/main" id="{D86E5192-7A9B-42E0-98CD-04A686B7796F}"/>
                </a:ext>
              </a:extLst>
            </p:cNvPr>
            <p:cNvSpPr/>
            <p:nvPr/>
          </p:nvSpPr>
          <p:spPr>
            <a:xfrm>
              <a:off x="531022" y="6454099"/>
              <a:ext cx="816610" cy="469265"/>
            </a:xfrm>
            <a:custGeom>
              <a:avLst/>
              <a:gdLst/>
              <a:ahLst/>
              <a:cxnLst/>
              <a:rect l="l" t="t" r="r" b="b"/>
              <a:pathLst>
                <a:path w="816610" h="469265">
                  <a:moveTo>
                    <a:pt x="816279" y="0"/>
                  </a:moveTo>
                  <a:lnTo>
                    <a:pt x="465302" y="0"/>
                  </a:lnTo>
                  <a:lnTo>
                    <a:pt x="0" y="469214"/>
                  </a:lnTo>
                  <a:lnTo>
                    <a:pt x="350989" y="469214"/>
                  </a:lnTo>
                  <a:lnTo>
                    <a:pt x="816279" y="0"/>
                  </a:lnTo>
                  <a:close/>
                </a:path>
              </a:pathLst>
            </a:custGeom>
            <a:solidFill>
              <a:srgbClr val="FF63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24">
              <a:extLst>
                <a:ext uri="{FF2B5EF4-FFF2-40B4-BE49-F238E27FC236}">
                  <a16:creationId xmlns:a16="http://schemas.microsoft.com/office/drawing/2014/main" id="{58072BEA-2478-4090-B223-424C257CDDF0}"/>
                </a:ext>
              </a:extLst>
            </p:cNvPr>
            <p:cNvSpPr/>
            <p:nvPr/>
          </p:nvSpPr>
          <p:spPr>
            <a:xfrm>
              <a:off x="1130581" y="6923787"/>
              <a:ext cx="751840" cy="408940"/>
            </a:xfrm>
            <a:custGeom>
              <a:avLst/>
              <a:gdLst/>
              <a:ahLst/>
              <a:cxnLst/>
              <a:rect l="l" t="t" r="r" b="b"/>
              <a:pathLst>
                <a:path w="751839" h="408940">
                  <a:moveTo>
                    <a:pt x="350977" y="0"/>
                  </a:moveTo>
                  <a:lnTo>
                    <a:pt x="0" y="0"/>
                  </a:lnTo>
                  <a:lnTo>
                    <a:pt x="400723" y="408685"/>
                  </a:lnTo>
                  <a:lnTo>
                    <a:pt x="751713" y="408685"/>
                  </a:lnTo>
                  <a:lnTo>
                    <a:pt x="350977" y="0"/>
                  </a:lnTo>
                  <a:close/>
                </a:path>
              </a:pathLst>
            </a:custGeom>
            <a:solidFill>
              <a:srgbClr val="191919"/>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Rectangle 17">
            <a:extLst>
              <a:ext uri="{FF2B5EF4-FFF2-40B4-BE49-F238E27FC236}">
                <a16:creationId xmlns:a16="http://schemas.microsoft.com/office/drawing/2014/main" id="{064D7B9B-1F36-47AB-9D1E-3E3796377EBC}"/>
              </a:ext>
            </a:extLst>
          </p:cNvPr>
          <p:cNvSpPr/>
          <p:nvPr/>
        </p:nvSpPr>
        <p:spPr>
          <a:xfrm>
            <a:off x="6270137" y="6331155"/>
            <a:ext cx="6081069" cy="707886"/>
          </a:xfrm>
          <a:prstGeom prst="rect">
            <a:avLst/>
          </a:prstGeom>
        </p:spPr>
        <p:txBody>
          <a:bodyPr wrap="square">
            <a:spAutoFit/>
          </a:bodyPr>
          <a:lstStyle/>
          <a:p>
            <a:pPr marL="0" marR="0" lvl="0" indent="0" algn="ctr" defTabSz="1063447"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FF6300"/>
                </a:solidFill>
                <a:effectLst/>
                <a:uLnTx/>
                <a:uFillTx/>
                <a:latin typeface="Poppins Light"/>
                <a:ea typeface="+mn-ea"/>
                <a:cs typeface="Calibri" panose="020F0502020204030204" pitchFamily="34" charset="0"/>
                <a:sym typeface="Wingdings" panose="05000000000000000000" pitchFamily="2" charset="2"/>
              </a:rPr>
              <a:t></a:t>
            </a:r>
            <a:r>
              <a:rPr kumimoji="0" lang="fr-FR" sz="2000" b="1"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sym typeface="Wingdings" panose="05000000000000000000" pitchFamily="2" charset="2"/>
              </a:rPr>
              <a:t> Poursuivre l’innovation des antennes cuivre additives sur substrat flexible performant</a:t>
            </a:r>
            <a:endParaRPr kumimoji="0" lang="fr-FR" sz="2000" b="1" i="0" u="none" strike="noStrike" kern="1200" cap="none" spc="0" normalizeH="0" baseline="0" noProof="0" dirty="0">
              <a:ln>
                <a:noFill/>
              </a:ln>
              <a:solidFill>
                <a:prstClr val="black"/>
              </a:solidFill>
              <a:effectLst/>
              <a:uLnTx/>
              <a:uFillTx/>
              <a:latin typeface="Poppins Light"/>
              <a:ea typeface="+mn-ea"/>
              <a:cs typeface="Calibri" panose="020F0502020204030204" pitchFamily="34" charset="0"/>
            </a:endParaRPr>
          </a:p>
        </p:txBody>
      </p:sp>
      <p:pic>
        <p:nvPicPr>
          <p:cNvPr id="3" name="Image 2">
            <a:extLst>
              <a:ext uri="{FF2B5EF4-FFF2-40B4-BE49-F238E27FC236}">
                <a16:creationId xmlns:a16="http://schemas.microsoft.com/office/drawing/2014/main" id="{B7344DBD-53AE-4282-A941-7E398A76DD01}"/>
              </a:ext>
            </a:extLst>
          </p:cNvPr>
          <p:cNvPicPr>
            <a:picLocks noChangeAspect="1"/>
          </p:cNvPicPr>
          <p:nvPr/>
        </p:nvPicPr>
        <p:blipFill rotWithShape="1">
          <a:blip r:embed="rId8" cstate="print">
            <a:extLst>
              <a:ext uri="{BEBA8EAE-BF5A-486C-A8C5-ECC9F3942E4B}">
                <a14:imgProps xmlns:a14="http://schemas.microsoft.com/office/drawing/2010/main">
                  <a14:imgLayer r:embed="rId9">
                    <a14:imgEffect>
                      <a14:brightnessContrast bright="22000"/>
                    </a14:imgEffect>
                  </a14:imgLayer>
                </a14:imgProps>
              </a:ext>
              <a:ext uri="{28A0092B-C50C-407E-A947-70E740481C1C}">
                <a14:useLocalDpi xmlns:a14="http://schemas.microsoft.com/office/drawing/2010/main" val="0"/>
              </a:ext>
            </a:extLst>
          </a:blip>
          <a:srcRect l="43672" t="42042" r="39373" b="39197"/>
          <a:stretch/>
        </p:blipFill>
        <p:spPr>
          <a:xfrm>
            <a:off x="2972904" y="5410963"/>
            <a:ext cx="1989621" cy="1628078"/>
          </a:xfrm>
          <a:prstGeom prst="rect">
            <a:avLst/>
          </a:prstGeom>
        </p:spPr>
      </p:pic>
    </p:spTree>
    <p:extLst>
      <p:ext uri="{BB962C8B-B14F-4D97-AF65-F5344CB8AC3E}">
        <p14:creationId xmlns:p14="http://schemas.microsoft.com/office/powerpoint/2010/main" val="348272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36018A56-C16D-43A0-B9C3-0880C2F5FC44}"/>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p:blipFill>
        <p:spPr>
          <a:xfrm>
            <a:off x="180181" y="219000"/>
            <a:ext cx="12961440" cy="7537600"/>
          </a:xfrm>
          <a:prstGeom prst="rect">
            <a:avLst/>
          </a:prstGeom>
        </p:spPr>
      </p:pic>
      <p:grpSp>
        <p:nvGrpSpPr>
          <p:cNvPr id="6" name="Groupe 5">
            <a:extLst>
              <a:ext uri="{FF2B5EF4-FFF2-40B4-BE49-F238E27FC236}">
                <a16:creationId xmlns:a16="http://schemas.microsoft.com/office/drawing/2014/main" id="{AF05696F-D360-4D0E-81D7-8B5B14DD5885}"/>
              </a:ext>
            </a:extLst>
          </p:cNvPr>
          <p:cNvGrpSpPr/>
          <p:nvPr/>
        </p:nvGrpSpPr>
        <p:grpSpPr>
          <a:xfrm>
            <a:off x="180182" y="6227908"/>
            <a:ext cx="2869269" cy="1528692"/>
            <a:chOff x="1349506" y="8380289"/>
            <a:chExt cx="2869269" cy="1528692"/>
          </a:xfrm>
        </p:grpSpPr>
        <p:sp>
          <p:nvSpPr>
            <p:cNvPr id="3" name="object 12">
              <a:extLst>
                <a:ext uri="{FF2B5EF4-FFF2-40B4-BE49-F238E27FC236}">
                  <a16:creationId xmlns:a16="http://schemas.microsoft.com/office/drawing/2014/main" id="{C4FB2F3F-C218-4435-B7B9-8D3A68A2EADB}"/>
                </a:ext>
              </a:extLst>
            </p:cNvPr>
            <p:cNvSpPr/>
            <p:nvPr/>
          </p:nvSpPr>
          <p:spPr>
            <a:xfrm>
              <a:off x="1349506" y="8380289"/>
              <a:ext cx="2869269" cy="1528692"/>
            </a:xfrm>
            <a:custGeom>
              <a:avLst/>
              <a:gdLst/>
              <a:ahLst/>
              <a:cxnLst/>
              <a:rect l="l" t="t" r="r" b="b"/>
              <a:pathLst>
                <a:path w="3678554" h="2850515">
                  <a:moveTo>
                    <a:pt x="3678377" y="0"/>
                  </a:moveTo>
                  <a:lnTo>
                    <a:pt x="0" y="0"/>
                  </a:lnTo>
                  <a:lnTo>
                    <a:pt x="0" y="2850388"/>
                  </a:lnTo>
                  <a:lnTo>
                    <a:pt x="3678377" y="2850388"/>
                  </a:lnTo>
                  <a:lnTo>
                    <a:pt x="3678377" y="0"/>
                  </a:lnTo>
                  <a:close/>
                </a:path>
              </a:pathLst>
            </a:custGeom>
            <a:solidFill>
              <a:srgbClr val="FFFFFF"/>
            </a:solidFill>
          </p:spPr>
          <p:txBody>
            <a:bodyPr wrap="square" lIns="0" tIns="0" rIns="0" bIns="0" rtlCol="0"/>
            <a:lstStyle/>
            <a:p>
              <a:endParaRPr/>
            </a:p>
          </p:txBody>
        </p:sp>
        <p:sp>
          <p:nvSpPr>
            <p:cNvPr id="4" name="object 13">
              <a:extLst>
                <a:ext uri="{FF2B5EF4-FFF2-40B4-BE49-F238E27FC236}">
                  <a16:creationId xmlns:a16="http://schemas.microsoft.com/office/drawing/2014/main" id="{FD8FB37C-3FCC-43D6-A4B3-67FBF197235E}"/>
                </a:ext>
              </a:extLst>
            </p:cNvPr>
            <p:cNvSpPr txBox="1"/>
            <p:nvPr/>
          </p:nvSpPr>
          <p:spPr>
            <a:xfrm>
              <a:off x="1560004" y="8580411"/>
              <a:ext cx="2448272" cy="1328569"/>
            </a:xfrm>
            <a:prstGeom prst="rect">
              <a:avLst/>
            </a:prstGeom>
          </p:spPr>
          <p:txBody>
            <a:bodyPr vert="horz" wrap="square" lIns="0" tIns="5080" rIns="0" bIns="0" rtlCol="0">
              <a:spAutoFit/>
            </a:bodyPr>
            <a:lstStyle/>
            <a:p>
              <a:pPr>
                <a:lnSpc>
                  <a:spcPct val="100000"/>
                </a:lnSpc>
              </a:pPr>
              <a:r>
                <a:rPr sz="2000" b="1" dirty="0">
                  <a:solidFill>
                    <a:srgbClr val="414042"/>
                  </a:solidFill>
                  <a:latin typeface="Poppins SemiBold" pitchFamily="2" charset="77"/>
                  <a:cs typeface="Poppins SemiBold" pitchFamily="2" charset="77"/>
                </a:rPr>
                <a:t>CONTACT</a:t>
              </a:r>
              <a:r>
                <a:rPr sz="2000" b="1" spc="-5" dirty="0">
                  <a:solidFill>
                    <a:srgbClr val="414042"/>
                  </a:solidFill>
                  <a:latin typeface="Poppins SemiBold" pitchFamily="2" charset="77"/>
                  <a:cs typeface="Poppins SemiBold" pitchFamily="2" charset="77"/>
                </a:rPr>
                <a:t> </a:t>
              </a:r>
              <a:r>
                <a:rPr sz="2000" b="1" dirty="0">
                  <a:solidFill>
                    <a:srgbClr val="414042"/>
                  </a:solidFill>
                  <a:latin typeface="Poppins SemiBold" pitchFamily="2" charset="77"/>
                  <a:cs typeface="Poppins SemiBold" pitchFamily="2" charset="77"/>
                </a:rPr>
                <a:t>:</a:t>
              </a:r>
              <a:endParaRPr sz="2000" b="1" dirty="0">
                <a:latin typeface="Poppins SemiBold" pitchFamily="2" charset="77"/>
                <a:cs typeface="Poppins SemiBold" pitchFamily="2" charset="77"/>
              </a:endParaRPr>
            </a:p>
            <a:p>
              <a:pPr>
                <a:lnSpc>
                  <a:spcPct val="100000"/>
                </a:lnSpc>
              </a:pPr>
              <a:r>
                <a:rPr lang="fr-FR" sz="1600" b="1" dirty="0">
                  <a:solidFill>
                    <a:srgbClr val="FF6300"/>
                  </a:solidFill>
                </a:rPr>
                <a:t>✉</a:t>
              </a:r>
              <a:r>
                <a:rPr lang="fr-FR" sz="1600" dirty="0">
                  <a:solidFill>
                    <a:srgbClr val="FF6300"/>
                  </a:solidFill>
                </a:rPr>
                <a:t> </a:t>
              </a:r>
              <a:r>
                <a:rPr lang="fr-FR" sz="1600" u="sng" spc="-10" dirty="0">
                  <a:solidFill>
                    <a:srgbClr val="FF6300"/>
                  </a:solidFill>
                  <a:latin typeface="Poppins" pitchFamily="2" charset="77"/>
                  <a:cs typeface="Poppins" pitchFamily="2" charset="77"/>
                </a:rPr>
                <a:t>contact</a:t>
              </a:r>
              <a:r>
                <a:rPr sz="1600" u="sng" spc="-10" dirty="0">
                  <a:solidFill>
                    <a:srgbClr val="FF6300"/>
                  </a:solidFill>
                  <a:latin typeface="Poppins" pitchFamily="2" charset="77"/>
                  <a:cs typeface="Poppins" pitchFamily="2" charset="77"/>
                </a:rPr>
                <a:t>@mcve</a:t>
              </a:r>
              <a:r>
                <a:rPr lang="fr-FR" sz="1600" u="sng" spc="-10" dirty="0">
                  <a:solidFill>
                    <a:srgbClr val="FF6300"/>
                  </a:solidFill>
                  <a:latin typeface="Poppins" pitchFamily="2" charset="77"/>
                  <a:cs typeface="Poppins" pitchFamily="2" charset="77"/>
                </a:rPr>
                <a:t>-tech</a:t>
              </a:r>
              <a:r>
                <a:rPr sz="1600" u="sng" spc="-10" dirty="0">
                  <a:solidFill>
                    <a:srgbClr val="FF6300"/>
                  </a:solidFill>
                  <a:latin typeface="Poppins" pitchFamily="2" charset="77"/>
                  <a:cs typeface="Poppins" pitchFamily="2" charset="77"/>
                </a:rPr>
                <a:t>.com</a:t>
              </a:r>
              <a:endParaRPr sz="1600" u="sng" dirty="0">
                <a:solidFill>
                  <a:srgbClr val="FF6300"/>
                </a:solidFill>
                <a:latin typeface="Poppins" pitchFamily="2" charset="77"/>
                <a:cs typeface="Poppins" pitchFamily="2" charset="77"/>
              </a:endParaRPr>
            </a:p>
            <a:p>
              <a:pPr>
                <a:lnSpc>
                  <a:spcPct val="100000"/>
                </a:lnSpc>
              </a:pPr>
              <a:r>
                <a:rPr lang="fr-FR" dirty="0"/>
                <a:t>📞 </a:t>
              </a:r>
              <a:r>
                <a:rPr lang="fr-FR" sz="1600" spc="-5" dirty="0">
                  <a:solidFill>
                    <a:srgbClr val="3C3C3C"/>
                  </a:solidFill>
                  <a:latin typeface="Poppins" pitchFamily="2" charset="77"/>
                  <a:cs typeface="Poppins" pitchFamily="2" charset="77"/>
                </a:rPr>
                <a:t>+33 </a:t>
              </a:r>
              <a:r>
                <a:rPr sz="1600" spc="-5" dirty="0">
                  <a:solidFill>
                    <a:srgbClr val="3C3C3C"/>
                  </a:solidFill>
                  <a:latin typeface="Poppins" pitchFamily="2" charset="77"/>
                  <a:cs typeface="Poppins" pitchFamily="2" charset="77"/>
                </a:rPr>
                <a:t>6 </a:t>
              </a:r>
              <a:r>
                <a:rPr lang="fr-FR" sz="1600" spc="-5" dirty="0">
                  <a:solidFill>
                    <a:srgbClr val="3C3C3C"/>
                  </a:solidFill>
                  <a:latin typeface="Poppins" pitchFamily="2" charset="77"/>
                  <a:cs typeface="Poppins" pitchFamily="2" charset="77"/>
                </a:rPr>
                <a:t>29 02 56 74</a:t>
              </a:r>
            </a:p>
            <a:p>
              <a:pPr>
                <a:lnSpc>
                  <a:spcPct val="100000"/>
                </a:lnSpc>
              </a:pPr>
              <a:r>
                <a:rPr lang="fr-FR" sz="1600" b="1" dirty="0">
                  <a:solidFill>
                    <a:srgbClr val="0070C0"/>
                  </a:solidFill>
                </a:rPr>
                <a:t>🌐</a:t>
              </a:r>
              <a:r>
                <a:rPr lang="fr-FR" sz="1600" dirty="0">
                  <a:solidFill>
                    <a:srgbClr val="0070C0"/>
                  </a:solidFill>
                </a:rPr>
                <a:t> </a:t>
              </a:r>
              <a:r>
                <a:rPr lang="fr-FR" sz="1600" u="sng" spc="-5" dirty="0">
                  <a:solidFill>
                    <a:srgbClr val="0070C0"/>
                  </a:solidFill>
                  <a:latin typeface="Poppins" pitchFamily="2" charset="77"/>
                  <a:cs typeface="Poppins" pitchFamily="2" charset="77"/>
                </a:rPr>
                <a:t>www.mcve-tech.com</a:t>
              </a:r>
            </a:p>
            <a:p>
              <a:pPr>
                <a:lnSpc>
                  <a:spcPct val="100000"/>
                </a:lnSpc>
              </a:pPr>
              <a:endParaRPr sz="1600" dirty="0">
                <a:latin typeface="Poppins" pitchFamily="2" charset="77"/>
                <a:cs typeface="Poppins" pitchFamily="2" charset="77"/>
              </a:endParaRPr>
            </a:p>
          </p:txBody>
        </p:sp>
        <p:sp>
          <p:nvSpPr>
            <p:cNvPr id="7" name="object 14">
              <a:extLst>
                <a:ext uri="{FF2B5EF4-FFF2-40B4-BE49-F238E27FC236}">
                  <a16:creationId xmlns:a16="http://schemas.microsoft.com/office/drawing/2014/main" id="{D349D2A4-77B4-47F3-9105-FAB234FCC075}"/>
                </a:ext>
              </a:extLst>
            </p:cNvPr>
            <p:cNvSpPr/>
            <p:nvPr/>
          </p:nvSpPr>
          <p:spPr>
            <a:xfrm>
              <a:off x="1349507" y="8408099"/>
              <a:ext cx="407048" cy="129082"/>
            </a:xfrm>
            <a:prstGeom prst="rect">
              <a:avLst/>
            </a:prstGeom>
            <a:blipFill>
              <a:blip r:embed="rId4"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81361592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ésentation1" id="{F4302F02-A25C-4CA9-AC25-E4D2FB39E8CB}" vid="{7A342FEA-1E8E-46E1-A4B0-DEE309A22392}"/>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3108</TotalTime>
  <Words>745</Words>
  <Application>Microsoft Office PowerPoint</Application>
  <PresentationFormat>Personnalisé</PresentationFormat>
  <Paragraphs>141</Paragraphs>
  <Slides>10</Slides>
  <Notes>5</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10</vt:i4>
      </vt:variant>
    </vt:vector>
  </HeadingPairs>
  <TitlesOfParts>
    <vt:vector size="18" baseType="lpstr">
      <vt:lpstr>Arial</vt:lpstr>
      <vt:lpstr>Calibri</vt:lpstr>
      <vt:lpstr>Poppins</vt:lpstr>
      <vt:lpstr>Poppins Light</vt:lpstr>
      <vt:lpstr>Poppins Medium</vt:lpstr>
      <vt:lpstr>Poppins SemiBold</vt:lpstr>
      <vt:lpstr>Poppins-SemiBold</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04-MCVE-technologie</dc:title>
  <dc:creator>CWEISSE</dc:creator>
  <cp:lastModifiedBy>WEISSE Christian</cp:lastModifiedBy>
  <cp:revision>255</cp:revision>
  <dcterms:created xsi:type="dcterms:W3CDTF">2021-03-06T20:09:39Z</dcterms:created>
  <dcterms:modified xsi:type="dcterms:W3CDTF">2023-06-23T14:02:22Z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2021-03-06T00:00:00Z</vt:filetime>
  </property>
  <property fmtid="{D5CDD505-2E9C-101B-9397-08002B2CF9AE}" pid="3" name="Creator">
    <vt:lpwstr>Adobe Illustrator 24.0 (Macintosh)</vt:lpwstr>
  </property>
  <property fmtid="{D5CDD505-2E9C-101B-9397-08002B2CF9AE}" pid="4" name="LastSaved">
    <vt:filetime>2021-03-06T00:00:00Z</vt:filetime>
  </property>
</Properties>
</file>