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94" r:id="rId3"/>
    <p:sldId id="265" r:id="rId4"/>
    <p:sldId id="272" r:id="rId5"/>
    <p:sldId id="273" r:id="rId6"/>
    <p:sldId id="274" r:id="rId7"/>
    <p:sldId id="258" r:id="rId8"/>
    <p:sldId id="275" r:id="rId9"/>
    <p:sldId id="259" r:id="rId10"/>
    <p:sldId id="276" r:id="rId11"/>
    <p:sldId id="279" r:id="rId12"/>
    <p:sldId id="277" r:id="rId13"/>
    <p:sldId id="281" r:id="rId14"/>
    <p:sldId id="278" r:id="rId15"/>
    <p:sldId id="291" r:id="rId16"/>
    <p:sldId id="292" r:id="rId17"/>
    <p:sldId id="282" r:id="rId18"/>
    <p:sldId id="260" r:id="rId19"/>
    <p:sldId id="293" r:id="rId20"/>
    <p:sldId id="261" r:id="rId21"/>
    <p:sldId id="262" r:id="rId22"/>
    <p:sldId id="263" r:id="rId23"/>
    <p:sldId id="266" r:id="rId24"/>
    <p:sldId id="267" r:id="rId25"/>
    <p:sldId id="268" r:id="rId26"/>
    <p:sldId id="284" r:id="rId27"/>
    <p:sldId id="286" r:id="rId28"/>
    <p:sldId id="287" r:id="rId29"/>
    <p:sldId id="285" r:id="rId30"/>
    <p:sldId id="269" r:id="rId31"/>
    <p:sldId id="288" r:id="rId32"/>
    <p:sldId id="289" r:id="rId33"/>
    <p:sldId id="290" r:id="rId34"/>
    <p:sldId id="270" r:id="rId35"/>
    <p:sldId id="283" r:id="rId36"/>
    <p:sldId id="271"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C38D835-E780-412F-857E-96CC32B234E4}">
          <p14:sldIdLst>
            <p14:sldId id="256"/>
            <p14:sldId id="294"/>
            <p14:sldId id="265"/>
            <p14:sldId id="272"/>
            <p14:sldId id="273"/>
            <p14:sldId id="274"/>
            <p14:sldId id="258"/>
            <p14:sldId id="275"/>
            <p14:sldId id="259"/>
            <p14:sldId id="276"/>
            <p14:sldId id="279"/>
            <p14:sldId id="277"/>
            <p14:sldId id="281"/>
            <p14:sldId id="278"/>
            <p14:sldId id="291"/>
            <p14:sldId id="292"/>
            <p14:sldId id="282"/>
            <p14:sldId id="260"/>
            <p14:sldId id="293"/>
            <p14:sldId id="261"/>
            <p14:sldId id="262"/>
            <p14:sldId id="263"/>
            <p14:sldId id="266"/>
            <p14:sldId id="267"/>
            <p14:sldId id="268"/>
            <p14:sldId id="284"/>
            <p14:sldId id="286"/>
            <p14:sldId id="287"/>
            <p14:sldId id="285"/>
            <p14:sldId id="269"/>
          </p14:sldIdLst>
        </p14:section>
        <p14:section name="Untitled Section" id="{5A1FAFF7-3EAF-421B-BB6B-C787C7B4F325}">
          <p14:sldIdLst>
            <p14:sldId id="288"/>
            <p14:sldId id="289"/>
            <p14:sldId id="290"/>
            <p14:sldId id="270"/>
            <p14:sldId id="283"/>
            <p14:sldId id="27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6016" autoAdjust="0"/>
    <p:restoredTop sz="94524" autoAdjust="0"/>
  </p:normalViewPr>
  <p:slideViewPr>
    <p:cSldViewPr>
      <p:cViewPr varScale="1">
        <p:scale>
          <a:sx n="68" d="100"/>
          <a:sy n="68" d="100"/>
        </p:scale>
        <p:origin x="780"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63268420-AAA1-4292-A2EC-EF44192E6BEA}" type="datetimeFigureOut">
              <a:rPr lang="en-US" smtClean="0"/>
              <a:t>10/8/2022</a:t>
            </a:fld>
            <a:endParaRPr lang="en-US"/>
          </a:p>
        </p:txBody>
      </p:sp>
      <p:sp>
        <p:nvSpPr>
          <p:cNvPr id="8" name="Slide Number Placeholder 7"/>
          <p:cNvSpPr>
            <a:spLocks noGrp="1"/>
          </p:cNvSpPr>
          <p:nvPr>
            <p:ph type="sldNum" sz="quarter" idx="11"/>
          </p:nvPr>
        </p:nvSpPr>
        <p:spPr/>
        <p:txBody>
          <a:bodyPr/>
          <a:lstStyle/>
          <a:p>
            <a:fld id="{03E33C23-7A8B-4088-B848-D439F175674B}"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268420-AAA1-4292-A2EC-EF44192E6BEA}" type="datetimeFigureOut">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E33C23-7A8B-4088-B848-D439F175674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268420-AAA1-4292-A2EC-EF44192E6BEA}" type="datetimeFigureOut">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E33C23-7A8B-4088-B848-D439F175674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3268420-AAA1-4292-A2EC-EF44192E6BEA}" type="datetimeFigureOut">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E33C23-7A8B-4088-B848-D439F175674B}" type="slidenum">
              <a:rPr lang="en-US" smtClean="0"/>
              <a:t>‹#›</a:t>
            </a:fld>
            <a:endParaRPr lang="en-US"/>
          </a:p>
        </p:txBody>
      </p:sp>
      <p:sp>
        <p:nvSpPr>
          <p:cNvPr id="9" name="Title 8"/>
          <p:cNvSpPr>
            <a:spLocks noGrp="1"/>
          </p:cNvSpPr>
          <p:nvPr>
            <p:ph type="title"/>
          </p:nvPr>
        </p:nvSpPr>
        <p:spPr>
          <a:xfrm>
            <a:off x="914400" y="1544715"/>
            <a:ext cx="7315200" cy="1154097"/>
          </a:xfrm>
        </p:spPr>
        <p:txBody>
          <a:bodyPr/>
          <a:lstStyle/>
          <a:p>
            <a:r>
              <a:rPr lang="en-US"/>
              <a:t>Click to edit Master title style</a:t>
            </a:r>
          </a:p>
        </p:txBody>
      </p:sp>
      <p:sp>
        <p:nvSpPr>
          <p:cNvPr id="8" name="Content Placeholder 7"/>
          <p:cNvSpPr>
            <a:spLocks noGrp="1"/>
          </p:cNvSpPr>
          <p:nvPr>
            <p:ph sz="quarter" idx="13"/>
          </p:nvPr>
        </p:nvSpPr>
        <p:spPr>
          <a:xfrm>
            <a:off x="914400" y="2743200"/>
            <a:ext cx="356616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81728" y="2743200"/>
            <a:ext cx="3566160" cy="3595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63268420-AAA1-4292-A2EC-EF44192E6BEA}" type="datetimeFigureOut">
              <a:rPr lang="en-US" smtClean="0"/>
              <a:t>10/8/2022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E33C23-7A8B-4088-B848-D439F175674B}" type="slidenum">
              <a:rPr lang="en-US" smtClean="0"/>
              <a:t>‹#›</a:t>
            </a:fld>
            <a:endParaRPr lang="en-US"/>
          </a:p>
        </p:txBody>
      </p:sp>
      <p:sp>
        <p:nvSpPr>
          <p:cNvPr id="10" name="Title 9"/>
          <p:cNvSpPr>
            <a:spLocks noGrp="1"/>
          </p:cNvSpPr>
          <p:nvPr>
            <p:ph type="title"/>
          </p:nvPr>
        </p:nvSpPr>
        <p:spPr>
          <a:xfrm>
            <a:off x="914400" y="1544715"/>
            <a:ext cx="7315200" cy="1154097"/>
          </a:xfrm>
        </p:spPr>
        <p:txBody>
          <a:bodyPr/>
          <a:lstStyle/>
          <a:p>
            <a:r>
              <a:rPr lang="en-US"/>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3268420-AAA1-4292-A2EC-EF44192E6BEA}" type="datetimeFigureOut">
              <a:rPr lang="en-US" smtClean="0"/>
              <a:t>10/8/2022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E33C23-7A8B-4088-B848-D439F175674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268420-AAA1-4292-A2EC-EF44192E6BEA}" type="datetimeFigureOut">
              <a:rPr lang="en-US" smtClean="0"/>
              <a:t>10/8/2022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E33C23-7A8B-4088-B848-D439F175674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268420-AAA1-4292-A2EC-EF44192E6BEA}" type="datetimeFigureOut">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E33C23-7A8B-4088-B848-D439F175674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268420-AAA1-4292-A2EC-EF44192E6BEA}" type="datetimeFigureOut">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E33C23-7A8B-4088-B848-D439F175674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268420-AAA1-4292-A2EC-EF44192E6BEA}" type="datetimeFigureOut">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E33C23-7A8B-4088-B848-D439F175674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268420-AAA1-4292-A2EC-EF44192E6BEA}" type="datetimeFigureOut">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E33C23-7A8B-4088-B848-D439F175674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63268420-AAA1-4292-A2EC-EF44192E6BEA}" type="datetimeFigureOut">
              <a:rPr lang="en-US" smtClean="0"/>
              <a:t>10/8/2022</a:t>
            </a:fld>
            <a:endParaRPr lang="en-US"/>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03E33C23-7A8B-4088-B848-D439F175674B}" type="slidenum">
              <a:rPr lang="en-US" smtClean="0"/>
              <a:t>‹#›</a:t>
            </a:fld>
            <a:endParaRPr lang="en-US"/>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US"/>
          </a:p>
        </p:txBody>
      </p:sp>
    </p:spTree>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zebraagricultural.co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mailto:hussio6719@gmail.com" TargetMode="External"/><Relationship Id="rId2" Type="http://schemas.openxmlformats.org/officeDocument/2006/relationships/hyperlink" Target="mailto:hussio777@hotmail.com" TargetMode="External"/><Relationship Id="rId1" Type="http://schemas.openxmlformats.org/officeDocument/2006/relationships/slideLayout" Target="../slideLayouts/slideLayout2.xml"/><Relationship Id="rId5" Type="http://schemas.openxmlformats.org/officeDocument/2006/relationships/hyperlink" Target="http://www.zebraagricultural.com/" TargetMode="External"/><Relationship Id="rId4" Type="http://schemas.openxmlformats.org/officeDocument/2006/relationships/hyperlink" Target="mailto:hussio67@yahoo.co.uk"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32656"/>
            <a:ext cx="7772400" cy="3672407"/>
          </a:xfrm>
        </p:spPr>
        <p:txBody>
          <a:bodyPr>
            <a:normAutofit fontScale="90000"/>
          </a:bodyPr>
          <a:lstStyle/>
          <a:p>
            <a:r>
              <a:rPr lang="en-US" dirty="0"/>
              <a:t>Increasing the efficiency of the greenhouses cooling for agriculture in dry hot areas</a:t>
            </a:r>
            <a:br>
              <a:rPr lang="en-US" dirty="0"/>
            </a:br>
            <a:r>
              <a:rPr lang="en-US" dirty="0"/>
              <a:t>Using</a:t>
            </a:r>
            <a:br>
              <a:rPr lang="en-US" dirty="0"/>
            </a:br>
            <a:r>
              <a:rPr lang="en-US" b="1" dirty="0">
                <a:solidFill>
                  <a:schemeClr val="tx1"/>
                </a:solidFill>
              </a:rPr>
              <a:t>Invented Indirect </a:t>
            </a:r>
            <a:r>
              <a:rPr lang="en-US" b="1" u="sng" dirty="0">
                <a:solidFill>
                  <a:schemeClr val="tx1"/>
                </a:solidFill>
              </a:rPr>
              <a:t>Evaporative Air Cooling </a:t>
            </a:r>
          </a:p>
        </p:txBody>
      </p:sp>
      <p:sp>
        <p:nvSpPr>
          <p:cNvPr id="3" name="Subtitle 2"/>
          <p:cNvSpPr>
            <a:spLocks noGrp="1"/>
          </p:cNvSpPr>
          <p:nvPr>
            <p:ph type="subTitle" idx="1"/>
          </p:nvPr>
        </p:nvSpPr>
        <p:spPr/>
        <p:txBody>
          <a:bodyPr/>
          <a:lstStyle/>
          <a:p>
            <a:endParaRPr lang="en-US" dirty="0"/>
          </a:p>
        </p:txBody>
      </p:sp>
      <p:pic>
        <p:nvPicPr>
          <p:cNvPr id="1027" name="Picture 3" descr="C:\Users\user\Desktop\بيوت-محميه.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221088"/>
            <a:ext cx="8460432" cy="2528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1125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0C6CC-9C94-44C4-B229-934D592586D0}"/>
              </a:ext>
            </a:extLst>
          </p:cNvPr>
          <p:cNvSpPr>
            <a:spLocks noGrp="1"/>
          </p:cNvSpPr>
          <p:nvPr>
            <p:ph type="title"/>
          </p:nvPr>
        </p:nvSpPr>
        <p:spPr>
          <a:xfrm>
            <a:off x="467544" y="332656"/>
            <a:ext cx="7315200" cy="1772815"/>
          </a:xfrm>
        </p:spPr>
        <p:txBody>
          <a:bodyPr>
            <a:normAutofit fontScale="90000"/>
          </a:bodyPr>
          <a:lstStyle/>
          <a:p>
            <a:pPr algn="ctr"/>
            <a:r>
              <a:rPr lang="en-US" b="1" dirty="0"/>
              <a:t>Presentation Submitted to </a:t>
            </a:r>
            <a:br>
              <a:rPr lang="en-US" b="1" dirty="0"/>
            </a:br>
            <a:r>
              <a:rPr lang="ar-SA" sz="6000" b="1" dirty="0">
                <a:solidFill>
                  <a:schemeClr val="tx1"/>
                </a:solidFill>
              </a:rPr>
              <a:t>ابتكارات المملكه </a:t>
            </a:r>
            <a:br>
              <a:rPr lang="en-US" b="1" dirty="0"/>
            </a:br>
            <a:r>
              <a:rPr lang="en-US" b="1" dirty="0"/>
              <a:t>King Saudi Arabia </a:t>
            </a:r>
            <a:r>
              <a:rPr lang="en-US" b="1" dirty="0" err="1"/>
              <a:t>Eptikarat</a:t>
            </a:r>
            <a:r>
              <a:rPr lang="en-US" b="1" dirty="0"/>
              <a:t> </a:t>
            </a:r>
          </a:p>
        </p:txBody>
      </p:sp>
      <p:sp>
        <p:nvSpPr>
          <p:cNvPr id="3" name="Content Placeholder 2">
            <a:extLst>
              <a:ext uri="{FF2B5EF4-FFF2-40B4-BE49-F238E27FC236}">
                <a16:creationId xmlns:a16="http://schemas.microsoft.com/office/drawing/2014/main" id="{F51A7DE1-BF49-4B46-BDD8-A2D73BA156DE}"/>
              </a:ext>
            </a:extLst>
          </p:cNvPr>
          <p:cNvSpPr>
            <a:spLocks noGrp="1"/>
          </p:cNvSpPr>
          <p:nvPr>
            <p:ph idx="1"/>
          </p:nvPr>
        </p:nvSpPr>
        <p:spPr/>
        <p:txBody>
          <a:bodyPr/>
          <a:lstStyle/>
          <a:p>
            <a:endParaRPr lang="en-US" dirty="0"/>
          </a:p>
        </p:txBody>
      </p:sp>
      <p:pic>
        <p:nvPicPr>
          <p:cNvPr id="4" name="Picture 1">
            <a:extLst>
              <a:ext uri="{FF2B5EF4-FFF2-40B4-BE49-F238E27FC236}">
                <a16:creationId xmlns:a16="http://schemas.microsoft.com/office/drawing/2014/main" id="{C6DC75F5-AF86-45CF-9D28-E3A654605A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65736"/>
            <a:ext cx="8526463" cy="4259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93754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Developing the cooling efficiency and distributing in greenhouses </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38400" y="3344069"/>
            <a:ext cx="4267200" cy="239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55656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88641"/>
            <a:ext cx="7315200" cy="1584175"/>
          </a:xfrm>
        </p:spPr>
        <p:txBody>
          <a:bodyPr>
            <a:normAutofit fontScale="90000"/>
          </a:bodyPr>
          <a:lstStyle/>
          <a:p>
            <a:r>
              <a:rPr lang="en-US" dirty="0"/>
              <a:t>Registered Patent, Submitted to WIPO International under the number    </a:t>
            </a:r>
          </a:p>
        </p:txBody>
      </p:sp>
      <p:sp>
        <p:nvSpPr>
          <p:cNvPr id="3" name="Content Placeholder 2"/>
          <p:cNvSpPr>
            <a:spLocks noGrp="1"/>
          </p:cNvSpPr>
          <p:nvPr>
            <p:ph idx="1"/>
          </p:nvPr>
        </p:nvSpPr>
        <p:spPr>
          <a:xfrm>
            <a:off x="914400" y="1844825"/>
            <a:ext cx="7315200" cy="4464536"/>
          </a:xfrm>
        </p:spPr>
        <p:txBody>
          <a:bodyPr>
            <a:normAutofit/>
          </a:bodyPr>
          <a:lstStyle/>
          <a:p>
            <a:pPr marL="45720" indent="0">
              <a:buNone/>
            </a:pPr>
            <a:r>
              <a:rPr lang="en-US" sz="3600" dirty="0">
                <a:solidFill>
                  <a:srgbClr val="FFFF00"/>
                </a:solidFill>
              </a:rPr>
              <a:t>PCT / SD 2019 / 000003</a:t>
            </a:r>
          </a:p>
          <a:p>
            <a:pPr marL="45720" indent="0">
              <a:buNone/>
            </a:pPr>
            <a:r>
              <a:rPr lang="en-US" sz="3600" dirty="0">
                <a:solidFill>
                  <a:srgbClr val="FFFF00"/>
                </a:solidFill>
              </a:rPr>
              <a:t>Searched by European office ISA/EP, Published by WIPO </a:t>
            </a:r>
          </a:p>
          <a:p>
            <a:pPr marL="45720" indent="0">
              <a:buNone/>
            </a:pPr>
            <a:r>
              <a:rPr lang="en-US" sz="3600" dirty="0">
                <a:solidFill>
                  <a:srgbClr val="00B0F0"/>
                </a:solidFill>
              </a:rPr>
              <a:t>https://patentscope.wipo.int/search/en/detail.jsf?docId=WO2020251424&amp;_cid=P20-KIU2CX-63507-1</a:t>
            </a:r>
          </a:p>
        </p:txBody>
      </p:sp>
    </p:spTree>
    <p:extLst>
      <p:ext uri="{BB962C8B-B14F-4D97-AF65-F5344CB8AC3E}">
        <p14:creationId xmlns:p14="http://schemas.microsoft.com/office/powerpoint/2010/main" val="1593528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88641"/>
            <a:ext cx="7315200" cy="1152127"/>
          </a:xfrm>
        </p:spPr>
        <p:txBody>
          <a:bodyPr>
            <a:normAutofit fontScale="90000"/>
          </a:bodyPr>
          <a:lstStyle/>
          <a:p>
            <a:r>
              <a:rPr lang="en-US" dirty="0"/>
              <a:t>Local and international certificate </a:t>
            </a:r>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843808" y="1556792"/>
            <a:ext cx="3816424" cy="4751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8259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60649"/>
            <a:ext cx="7315200" cy="3168352"/>
          </a:xfrm>
        </p:spPr>
        <p:txBody>
          <a:bodyPr>
            <a:normAutofit fontScale="90000"/>
          </a:bodyPr>
          <a:lstStyle/>
          <a:p>
            <a:r>
              <a:rPr lang="en-US" dirty="0">
                <a:solidFill>
                  <a:srgbClr val="0070C0"/>
                </a:solidFill>
              </a:rPr>
              <a:t>Invented and designed by </a:t>
            </a:r>
            <a:br>
              <a:rPr lang="en-US" dirty="0">
                <a:solidFill>
                  <a:srgbClr val="0070C0"/>
                </a:solidFill>
              </a:rPr>
            </a:br>
            <a:r>
              <a:rPr lang="en-US" b="1" u="sng" dirty="0">
                <a:solidFill>
                  <a:schemeClr val="tx1"/>
                </a:solidFill>
              </a:rPr>
              <a:t>Hussein Ibrahim </a:t>
            </a:r>
            <a:br>
              <a:rPr lang="en-US" dirty="0">
                <a:solidFill>
                  <a:srgbClr val="FFFF00"/>
                </a:solidFill>
              </a:rPr>
            </a:br>
            <a:r>
              <a:rPr lang="en-US" sz="3100" dirty="0">
                <a:solidFill>
                  <a:srgbClr val="FFFF00"/>
                </a:solidFill>
              </a:rPr>
              <a:t>BSC Honor Agricultural Sciences </a:t>
            </a:r>
            <a:br>
              <a:rPr lang="en-US" sz="3100" dirty="0">
                <a:solidFill>
                  <a:srgbClr val="FFFF00"/>
                </a:solidFill>
              </a:rPr>
            </a:br>
            <a:r>
              <a:rPr lang="en-US" sz="3100" dirty="0">
                <a:solidFill>
                  <a:srgbClr val="FFFF00"/>
                </a:solidFill>
              </a:rPr>
              <a:t>University of Gezira , Sudan </a:t>
            </a:r>
            <a:br>
              <a:rPr lang="en-US" sz="3100" dirty="0">
                <a:solidFill>
                  <a:srgbClr val="FFFF00"/>
                </a:solidFill>
              </a:rPr>
            </a:br>
            <a:r>
              <a:rPr lang="en-US" sz="3100" dirty="0">
                <a:solidFill>
                  <a:srgbClr val="FFFF00"/>
                </a:solidFill>
              </a:rPr>
              <a:t>BSc Water sciences From UNESCO chair Institute, Inventor and  Founder of </a:t>
            </a:r>
            <a:r>
              <a:rPr lang="en-US" sz="3100" dirty="0">
                <a:solidFill>
                  <a:srgbClr val="FFFF00"/>
                </a:solidFill>
                <a:hlinkClick r:id="rId2"/>
              </a:rPr>
              <a:t>www.zebraagricultural.com</a:t>
            </a:r>
            <a:r>
              <a:rPr lang="en-US" sz="3100" dirty="0">
                <a:solidFill>
                  <a:srgbClr val="FFFF00"/>
                </a:solidFill>
              </a:rPr>
              <a:t>   </a:t>
            </a:r>
          </a:p>
        </p:txBody>
      </p:sp>
      <p:pic>
        <p:nvPicPr>
          <p:cNvPr id="205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784276" y="3644900"/>
            <a:ext cx="5575447"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9229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88641"/>
            <a:ext cx="7315200" cy="1800200"/>
          </a:xfrm>
        </p:spPr>
        <p:txBody>
          <a:bodyPr>
            <a:normAutofit/>
          </a:bodyPr>
          <a:lstStyle/>
          <a:p>
            <a:r>
              <a:rPr lang="en-US" dirty="0"/>
              <a:t>Horizontal Air Cooling</a:t>
            </a:r>
            <a:br>
              <a:rPr lang="en-US" dirty="0"/>
            </a:br>
            <a:r>
              <a:rPr lang="en-US" dirty="0">
                <a:solidFill>
                  <a:schemeClr val="tx1"/>
                </a:solidFill>
              </a:rPr>
              <a:t>Objectives</a:t>
            </a:r>
            <a:r>
              <a:rPr lang="en-US" dirty="0"/>
              <a:t>  </a:t>
            </a:r>
          </a:p>
        </p:txBody>
      </p:sp>
      <p:sp>
        <p:nvSpPr>
          <p:cNvPr id="3" name="Content Placeholder 2"/>
          <p:cNvSpPr>
            <a:spLocks noGrp="1"/>
          </p:cNvSpPr>
          <p:nvPr>
            <p:ph idx="1"/>
          </p:nvPr>
        </p:nvSpPr>
        <p:spPr>
          <a:xfrm>
            <a:off x="914400" y="2132857"/>
            <a:ext cx="7315200" cy="4176504"/>
          </a:xfrm>
        </p:spPr>
        <p:txBody>
          <a:bodyPr>
            <a:normAutofit/>
          </a:bodyPr>
          <a:lstStyle/>
          <a:p>
            <a:r>
              <a:rPr lang="en-US" sz="2800" dirty="0">
                <a:solidFill>
                  <a:srgbClr val="FFFF00"/>
                </a:solidFill>
              </a:rPr>
              <a:t>By Adding </a:t>
            </a:r>
          </a:p>
          <a:p>
            <a:pPr marL="45720" indent="0">
              <a:buNone/>
            </a:pPr>
            <a:r>
              <a:rPr lang="en-US" sz="2800" dirty="0">
                <a:solidFill>
                  <a:srgbClr val="00B0F0"/>
                </a:solidFill>
              </a:rPr>
              <a:t>1/ Horizontal Cooling Pad. </a:t>
            </a:r>
          </a:p>
          <a:p>
            <a:pPr marL="45720" indent="0">
              <a:buNone/>
            </a:pPr>
            <a:r>
              <a:rPr lang="en-US" sz="2800" dirty="0">
                <a:solidFill>
                  <a:srgbClr val="00B0F0"/>
                </a:solidFill>
              </a:rPr>
              <a:t>2/ Turbo Fans for obtaining air and aeration. </a:t>
            </a:r>
          </a:p>
          <a:p>
            <a:pPr marL="45720" indent="0">
              <a:buNone/>
            </a:pPr>
            <a:r>
              <a:rPr lang="en-US" sz="2800" dirty="0">
                <a:solidFill>
                  <a:srgbClr val="00B0F0"/>
                </a:solidFill>
              </a:rPr>
              <a:t>3/ Adding Air Paths for heat exchange .</a:t>
            </a:r>
          </a:p>
          <a:p>
            <a:pPr marL="45720" indent="0">
              <a:buNone/>
            </a:pPr>
            <a:r>
              <a:rPr lang="en-US" sz="2800" dirty="0">
                <a:solidFill>
                  <a:srgbClr val="00B0F0"/>
                </a:solidFill>
              </a:rPr>
              <a:t>4/ Air distributing  by connecting Air bag to the horizontal cooling pad air path</a:t>
            </a:r>
            <a:r>
              <a:rPr lang="en-US" dirty="0">
                <a:solidFill>
                  <a:srgbClr val="00B0F0"/>
                </a:solidFill>
              </a:rPr>
              <a:t>.</a:t>
            </a:r>
          </a:p>
          <a:p>
            <a:pPr marL="45720" indent="0">
              <a:buNone/>
            </a:pPr>
            <a:r>
              <a:rPr lang="en-US" dirty="0">
                <a:solidFill>
                  <a:srgbClr val="00B0F0"/>
                </a:solidFill>
              </a:rPr>
              <a:t>5/ Adding copper air path partition under the horizontal cooling pad.</a:t>
            </a:r>
          </a:p>
          <a:p>
            <a:pPr marL="45720" indent="0">
              <a:buNone/>
            </a:pPr>
            <a:r>
              <a:rPr lang="en-US" dirty="0">
                <a:solidFill>
                  <a:srgbClr val="00B0F0"/>
                </a:solidFill>
              </a:rPr>
              <a:t>6/Adding copper wires in-between  air paths partition </a:t>
            </a:r>
          </a:p>
          <a:p>
            <a:pPr marL="45720" indent="0">
              <a:buNone/>
            </a:pPr>
            <a:endParaRPr lang="en-US" dirty="0">
              <a:solidFill>
                <a:srgbClr val="00B0F0"/>
              </a:solidFill>
            </a:endParaRPr>
          </a:p>
          <a:p>
            <a:pPr marL="45720" indent="0">
              <a:buNone/>
            </a:pPr>
            <a:endParaRPr lang="en-US" dirty="0"/>
          </a:p>
          <a:p>
            <a:pPr marL="45720" indent="0">
              <a:buNone/>
            </a:pPr>
            <a:endParaRPr lang="en-US" dirty="0"/>
          </a:p>
        </p:txBody>
      </p:sp>
    </p:spTree>
    <p:extLst>
      <p:ext uri="{BB962C8B-B14F-4D97-AF65-F5344CB8AC3E}">
        <p14:creationId xmlns:p14="http://schemas.microsoft.com/office/powerpoint/2010/main" val="30795221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60649"/>
            <a:ext cx="7315200" cy="1008111"/>
          </a:xfrm>
        </p:spPr>
        <p:txBody>
          <a:bodyPr/>
          <a:lstStyle/>
          <a:p>
            <a:r>
              <a:rPr lang="en-US" b="1" i="1" u="sng" dirty="0">
                <a:solidFill>
                  <a:schemeClr val="tx1"/>
                </a:solidFill>
              </a:rPr>
              <a:t>State of the Problem </a:t>
            </a:r>
          </a:p>
        </p:txBody>
      </p:sp>
      <p:sp>
        <p:nvSpPr>
          <p:cNvPr id="3" name="Content Placeholder 2"/>
          <p:cNvSpPr>
            <a:spLocks noGrp="1"/>
          </p:cNvSpPr>
          <p:nvPr>
            <p:ph idx="1"/>
          </p:nvPr>
        </p:nvSpPr>
        <p:spPr>
          <a:xfrm>
            <a:off x="914400" y="1412777"/>
            <a:ext cx="7315200" cy="4896584"/>
          </a:xfrm>
        </p:spPr>
        <p:txBody>
          <a:bodyPr>
            <a:noAutofit/>
          </a:bodyPr>
          <a:lstStyle/>
          <a:p>
            <a:pPr>
              <a:buFont typeface="Wingdings" pitchFamily="2" charset="2"/>
              <a:buChar char="v"/>
            </a:pPr>
            <a:r>
              <a:rPr lang="en-US" sz="2400" dirty="0">
                <a:solidFill>
                  <a:srgbClr val="FFFF00"/>
                </a:solidFill>
              </a:rPr>
              <a:t>Low Cooling Capacity in the Traditional  design.</a:t>
            </a:r>
          </a:p>
          <a:p>
            <a:pPr>
              <a:buFont typeface="Wingdings" pitchFamily="2" charset="2"/>
              <a:buChar char="v"/>
            </a:pPr>
            <a:r>
              <a:rPr lang="en-US" sz="2400" dirty="0">
                <a:solidFill>
                  <a:srgbClr val="FFFF00"/>
                </a:solidFill>
              </a:rPr>
              <a:t>Low Evaporative Efficiency.</a:t>
            </a:r>
          </a:p>
          <a:p>
            <a:pPr>
              <a:buFont typeface="Wingdings" pitchFamily="2" charset="2"/>
              <a:buChar char="v"/>
            </a:pPr>
            <a:r>
              <a:rPr lang="en-US" sz="2400" dirty="0">
                <a:solidFill>
                  <a:srgbClr val="FFFF00"/>
                </a:solidFill>
              </a:rPr>
              <a:t>No Heat Exchange with the outside environment.</a:t>
            </a:r>
          </a:p>
          <a:p>
            <a:pPr>
              <a:buFont typeface="Wingdings" pitchFamily="2" charset="2"/>
              <a:buChar char="v"/>
            </a:pPr>
            <a:r>
              <a:rPr lang="en-US" sz="2400" dirty="0">
                <a:solidFill>
                  <a:srgbClr val="FFFF00"/>
                </a:solidFill>
              </a:rPr>
              <a:t>No Aeration to the vertical cooling pad </a:t>
            </a:r>
          </a:p>
          <a:p>
            <a:pPr>
              <a:buFont typeface="Wingdings" pitchFamily="2" charset="2"/>
              <a:buChar char="v"/>
            </a:pPr>
            <a:r>
              <a:rPr lang="en-US" sz="2400" dirty="0">
                <a:solidFill>
                  <a:srgbClr val="FFFF00"/>
                </a:solidFill>
              </a:rPr>
              <a:t>Small evaporative surface (Vertical Cooling Pad ).</a:t>
            </a:r>
          </a:p>
          <a:p>
            <a:pPr>
              <a:buFont typeface="Wingdings" pitchFamily="2" charset="2"/>
              <a:buChar char="v"/>
            </a:pPr>
            <a:r>
              <a:rPr lang="en-US" sz="2400" dirty="0">
                <a:solidFill>
                  <a:srgbClr val="FFFF00"/>
                </a:solidFill>
              </a:rPr>
              <a:t>No Turbo Fans For heat exchange .</a:t>
            </a:r>
          </a:p>
          <a:p>
            <a:pPr>
              <a:buFont typeface="Wingdings" pitchFamily="2" charset="2"/>
              <a:buChar char="v"/>
            </a:pPr>
            <a:r>
              <a:rPr lang="en-US" sz="2400" dirty="0">
                <a:solidFill>
                  <a:srgbClr val="FFFF00"/>
                </a:solidFill>
              </a:rPr>
              <a:t>Poor Air Distribution inside the greenhouses </a:t>
            </a:r>
          </a:p>
          <a:p>
            <a:pPr>
              <a:buFont typeface="Wingdings" pitchFamily="2" charset="2"/>
              <a:buChar char="v"/>
            </a:pPr>
            <a:r>
              <a:rPr lang="en-US" sz="2400" dirty="0">
                <a:solidFill>
                  <a:srgbClr val="FFFF00"/>
                </a:solidFill>
              </a:rPr>
              <a:t>Different Value of cooling in the front of the greenhouse, </a:t>
            </a:r>
          </a:p>
          <a:p>
            <a:pPr>
              <a:buFont typeface="Wingdings" pitchFamily="2" charset="2"/>
              <a:buChar char="v"/>
            </a:pPr>
            <a:r>
              <a:rPr lang="en-US" sz="2400" dirty="0">
                <a:solidFill>
                  <a:srgbClr val="FFFF00"/>
                </a:solidFill>
              </a:rPr>
              <a:t>Low Production.</a:t>
            </a:r>
          </a:p>
          <a:p>
            <a:pPr>
              <a:buFont typeface="Wingdings" pitchFamily="2" charset="2"/>
              <a:buChar char="v"/>
            </a:pPr>
            <a:r>
              <a:rPr lang="en-US" sz="2400" dirty="0">
                <a:solidFill>
                  <a:srgbClr val="FFFF00"/>
                </a:solidFill>
              </a:rPr>
              <a:t>No full Capacity,  </a:t>
            </a:r>
          </a:p>
          <a:p>
            <a:pPr marL="45720" indent="0">
              <a:buNone/>
            </a:pPr>
            <a:endParaRPr lang="en-US" sz="2400" dirty="0">
              <a:solidFill>
                <a:srgbClr val="FFFF00"/>
              </a:solidFill>
            </a:endParaRPr>
          </a:p>
        </p:txBody>
      </p:sp>
    </p:spTree>
    <p:extLst>
      <p:ext uri="{BB962C8B-B14F-4D97-AF65-F5344CB8AC3E}">
        <p14:creationId xmlns:p14="http://schemas.microsoft.com/office/powerpoint/2010/main" val="4093371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88641"/>
            <a:ext cx="7315200" cy="792087"/>
          </a:xfrm>
        </p:spPr>
        <p:txBody>
          <a:bodyPr/>
          <a:lstStyle/>
          <a:p>
            <a:r>
              <a:rPr lang="en-US" dirty="0"/>
              <a:t>Invented Concepts &amp; Principles </a:t>
            </a:r>
          </a:p>
        </p:txBody>
      </p:sp>
      <p:sp>
        <p:nvSpPr>
          <p:cNvPr id="3" name="Content Placeholder 2"/>
          <p:cNvSpPr>
            <a:spLocks noGrp="1"/>
          </p:cNvSpPr>
          <p:nvPr>
            <p:ph idx="1"/>
          </p:nvPr>
        </p:nvSpPr>
        <p:spPr>
          <a:xfrm>
            <a:off x="914400" y="980729"/>
            <a:ext cx="7315200" cy="5328632"/>
          </a:xfrm>
        </p:spPr>
        <p:txBody>
          <a:bodyPr>
            <a:noAutofit/>
          </a:bodyPr>
          <a:lstStyle/>
          <a:p>
            <a:r>
              <a:rPr lang="en-US" sz="2800" dirty="0"/>
              <a:t>Horizontal cooling pad for</a:t>
            </a:r>
          </a:p>
          <a:p>
            <a:r>
              <a:rPr lang="en-US" sz="2800" dirty="0"/>
              <a:t>Extend the evaporation surface</a:t>
            </a:r>
          </a:p>
          <a:p>
            <a:r>
              <a:rPr lang="en-US" sz="2800" dirty="0"/>
              <a:t>Aeration and heat exchange with outside environment and heat exchange </a:t>
            </a:r>
            <a:r>
              <a:rPr lang="en-US" sz="2800" dirty="0" err="1"/>
              <a:t>mechanisims</a:t>
            </a:r>
            <a:endParaRPr lang="en-US" sz="2800" dirty="0"/>
          </a:p>
          <a:p>
            <a:r>
              <a:rPr lang="en-US" sz="2800" dirty="0"/>
              <a:t>Helps air to penetrate through the  horizontal cooling pad (Pushing air in ).</a:t>
            </a:r>
          </a:p>
          <a:p>
            <a:r>
              <a:rPr lang="en-US" sz="2800" dirty="0"/>
              <a:t>Fogging Nozzles For Distributing foggy on the surface of H.C.P</a:t>
            </a:r>
          </a:p>
          <a:p>
            <a:r>
              <a:rPr lang="en-US" sz="2800" dirty="0"/>
              <a:t>Copper air paths partitions and copper wires for indirect cooling </a:t>
            </a:r>
          </a:p>
          <a:p>
            <a:endParaRPr lang="en-US" sz="2800" dirty="0"/>
          </a:p>
          <a:p>
            <a:endParaRPr lang="en-US" sz="2800" dirty="0"/>
          </a:p>
          <a:p>
            <a:endParaRPr lang="en-US" sz="3600" dirty="0"/>
          </a:p>
        </p:txBody>
      </p:sp>
    </p:spTree>
    <p:extLst>
      <p:ext uri="{BB962C8B-B14F-4D97-AF65-F5344CB8AC3E}">
        <p14:creationId xmlns:p14="http://schemas.microsoft.com/office/powerpoint/2010/main" val="12963670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60649"/>
            <a:ext cx="7315200" cy="936103"/>
          </a:xfrm>
        </p:spPr>
        <p:txBody>
          <a:bodyPr/>
          <a:lstStyle/>
          <a:p>
            <a:r>
              <a:rPr lang="en-US" b="1" i="1" u="sng" dirty="0">
                <a:solidFill>
                  <a:srgbClr val="FFFF00"/>
                </a:solidFill>
              </a:rPr>
              <a:t>Methodology</a:t>
            </a:r>
            <a:r>
              <a:rPr lang="en-US" dirty="0"/>
              <a:t> </a:t>
            </a:r>
          </a:p>
        </p:txBody>
      </p:sp>
      <p:sp>
        <p:nvSpPr>
          <p:cNvPr id="3" name="Content Placeholder 2"/>
          <p:cNvSpPr>
            <a:spLocks noGrp="1"/>
          </p:cNvSpPr>
          <p:nvPr>
            <p:ph idx="1"/>
          </p:nvPr>
        </p:nvSpPr>
        <p:spPr>
          <a:xfrm>
            <a:off x="914400" y="1340769"/>
            <a:ext cx="7315200" cy="4968592"/>
          </a:xfrm>
        </p:spPr>
        <p:txBody>
          <a:bodyPr>
            <a:normAutofit/>
          </a:bodyPr>
          <a:lstStyle/>
          <a:p>
            <a:pPr marL="560070" indent="-514350">
              <a:buFont typeface="+mj-lt"/>
              <a:buAutoNum type="romanUcPeriod"/>
            </a:pPr>
            <a:r>
              <a:rPr lang="en-US" dirty="0"/>
              <a:t>Constructing Pilot Model With the New Concepts </a:t>
            </a:r>
          </a:p>
          <a:p>
            <a:pPr marL="560070" indent="-514350">
              <a:buFont typeface="+mj-lt"/>
              <a:buAutoNum type="romanUcPeriod"/>
            </a:pPr>
            <a:r>
              <a:rPr lang="en-US" dirty="0"/>
              <a:t>(Vertical cooling pad + Horizontal Cooling Pad + Watering of the both cooling pads + fixing turbo fans controlled by senses).</a:t>
            </a:r>
          </a:p>
          <a:p>
            <a:pPr marL="560070" indent="-514350">
              <a:buFont typeface="+mj-lt"/>
              <a:buAutoNum type="romanUcPeriod"/>
            </a:pPr>
            <a:endParaRPr lang="en-US" dirty="0"/>
          </a:p>
          <a:p>
            <a:pPr marL="560070" indent="-514350">
              <a:buFont typeface="+mj-lt"/>
              <a:buAutoNum type="romanUcPeriod"/>
            </a:pPr>
            <a:r>
              <a:rPr lang="en-US" dirty="0"/>
              <a:t>Functioning the Greenhouse pilot model under the New concepts &amp; principles. </a:t>
            </a:r>
          </a:p>
          <a:p>
            <a:pPr marL="560070" indent="-514350">
              <a:buFont typeface="+mj-lt"/>
              <a:buAutoNum type="romanUcPeriod"/>
            </a:pPr>
            <a:endParaRPr lang="en-US" dirty="0"/>
          </a:p>
          <a:p>
            <a:pPr marL="560070" indent="-514350">
              <a:buFont typeface="+mj-lt"/>
              <a:buAutoNum type="romanUcPeriod"/>
            </a:pPr>
            <a:r>
              <a:rPr lang="en-US" dirty="0"/>
              <a:t>Connecting heat sensors  and Relative humidity senses to </a:t>
            </a:r>
            <a:r>
              <a:rPr lang="en-US" dirty="0" err="1"/>
              <a:t>to</a:t>
            </a:r>
            <a:r>
              <a:rPr lang="en-US" dirty="0"/>
              <a:t> read the data outside and inside (Bulb Tm )</a:t>
            </a:r>
          </a:p>
          <a:p>
            <a:pPr marL="560070" indent="-514350">
              <a:buFont typeface="+mj-lt"/>
              <a:buAutoNum type="romanUcPeriod"/>
            </a:pPr>
            <a:r>
              <a:rPr lang="en-US" dirty="0"/>
              <a:t>Collecting Data through the time of the experiment.</a:t>
            </a:r>
          </a:p>
          <a:p>
            <a:pPr marL="560070" indent="-514350">
              <a:buFont typeface="+mj-lt"/>
              <a:buAutoNum type="romanUcPeriod"/>
            </a:pPr>
            <a:r>
              <a:rPr lang="en-US" dirty="0"/>
              <a:t>Sorting Data </a:t>
            </a:r>
          </a:p>
          <a:p>
            <a:pPr marL="560070" indent="-514350">
              <a:buFont typeface="+mj-lt"/>
              <a:buAutoNum type="romanUcPeriod"/>
            </a:pPr>
            <a:r>
              <a:rPr lang="en-US" dirty="0"/>
              <a:t>Analyzing Data , </a:t>
            </a:r>
          </a:p>
        </p:txBody>
      </p:sp>
    </p:spTree>
    <p:extLst>
      <p:ext uri="{BB962C8B-B14F-4D97-AF65-F5344CB8AC3E}">
        <p14:creationId xmlns:p14="http://schemas.microsoft.com/office/powerpoint/2010/main" val="3655530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44715"/>
            <a:ext cx="7315200" cy="2100309"/>
          </a:xfrm>
        </p:spPr>
        <p:txBody>
          <a:bodyPr>
            <a:normAutofit fontScale="90000"/>
          </a:bodyPr>
          <a:lstStyle/>
          <a:p>
            <a:r>
              <a:rPr lang="en-US" dirty="0"/>
              <a:t>For Example </a:t>
            </a:r>
            <a:br>
              <a:rPr lang="en-US" dirty="0"/>
            </a:br>
            <a:r>
              <a:rPr lang="en-US" sz="3600" dirty="0"/>
              <a:t>Using evaporative cooling, exhaust air at a temperature between 24 und 28°C and humidity of 95% RH can be cooled down by approx. 9 K (exhaust air humidity 30%) or approx. 5 K (exhaust air humidity 60%). The drier t</a:t>
            </a:r>
          </a:p>
        </p:txBody>
      </p:sp>
      <p:sp>
        <p:nvSpPr>
          <p:cNvPr id="3" name="Content Placeholder 2"/>
          <p:cNvSpPr>
            <a:spLocks noGrp="1"/>
          </p:cNvSpPr>
          <p:nvPr>
            <p:ph idx="1"/>
          </p:nvPr>
        </p:nvSpPr>
        <p:spPr>
          <a:xfrm>
            <a:off x="914400" y="4149080"/>
            <a:ext cx="7315200" cy="2160280"/>
          </a:xfrm>
        </p:spPr>
        <p:txBody>
          <a:bodyPr/>
          <a:lstStyle/>
          <a:p>
            <a:r>
              <a:rPr lang="en-US" dirty="0"/>
              <a:t>Dry Temperature </a:t>
            </a:r>
          </a:p>
          <a:p>
            <a:r>
              <a:rPr lang="en-US" dirty="0"/>
              <a:t>Wet Temperature</a:t>
            </a:r>
          </a:p>
          <a:p>
            <a:r>
              <a:rPr lang="en-US" dirty="0"/>
              <a:t>Bulb Tm</a:t>
            </a:r>
          </a:p>
          <a:p>
            <a:r>
              <a:rPr lang="en-US" dirty="0"/>
              <a:t>Relative Humidity </a:t>
            </a:r>
          </a:p>
          <a:p>
            <a:r>
              <a:rPr lang="en-US" dirty="0"/>
              <a:t> </a:t>
            </a:r>
          </a:p>
          <a:p>
            <a:endParaRPr lang="en-US" dirty="0"/>
          </a:p>
        </p:txBody>
      </p:sp>
    </p:spTree>
    <p:extLst>
      <p:ext uri="{BB962C8B-B14F-4D97-AF65-F5344CB8AC3E}">
        <p14:creationId xmlns:p14="http://schemas.microsoft.com/office/powerpoint/2010/main" val="30288493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60649"/>
            <a:ext cx="7315200" cy="1152127"/>
          </a:xfrm>
        </p:spPr>
        <p:txBody>
          <a:bodyPr/>
          <a:lstStyle/>
          <a:p>
            <a:r>
              <a:rPr lang="en-US" dirty="0"/>
              <a:t>Applying Data to </a:t>
            </a:r>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59632" y="1556792"/>
            <a:ext cx="6912768"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599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32657"/>
            <a:ext cx="7315200" cy="720079"/>
          </a:xfrm>
        </p:spPr>
        <p:txBody>
          <a:bodyPr/>
          <a:lstStyle/>
          <a:p>
            <a:endParaRPr lang="en-US"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7584" y="1556792"/>
            <a:ext cx="7560840" cy="4751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7211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60649"/>
            <a:ext cx="7315200" cy="1080119"/>
          </a:xfrm>
        </p:spPr>
        <p:txBody>
          <a:bodyPr/>
          <a:lstStyle/>
          <a:p>
            <a:r>
              <a:rPr lang="en-US" dirty="0"/>
              <a:t>Vertical cooling pad alone </a:t>
            </a:r>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05658" y="1628800"/>
            <a:ext cx="6532683" cy="467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16158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C00D4-FD11-4FCA-A68F-FCF21D0B3B73}"/>
              </a:ext>
            </a:extLst>
          </p:cNvPr>
          <p:cNvSpPr>
            <a:spLocks noGrp="1"/>
          </p:cNvSpPr>
          <p:nvPr>
            <p:ph type="title"/>
          </p:nvPr>
        </p:nvSpPr>
        <p:spPr>
          <a:xfrm>
            <a:off x="914400" y="116633"/>
            <a:ext cx="7315200" cy="144015"/>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9520597A-9200-467E-9090-E007E871A695}"/>
              </a:ext>
            </a:extLst>
          </p:cNvPr>
          <p:cNvSpPr>
            <a:spLocks noGrp="1"/>
          </p:cNvSpPr>
          <p:nvPr>
            <p:ph idx="1"/>
          </p:nvPr>
        </p:nvSpPr>
        <p:spPr>
          <a:xfrm>
            <a:off x="179512" y="260648"/>
            <a:ext cx="8964488" cy="6597351"/>
          </a:xfrm>
        </p:spPr>
        <p:txBody>
          <a:bodyPr>
            <a:normAutofit fontScale="92500"/>
          </a:bodyPr>
          <a:lstStyle/>
          <a:p>
            <a:pPr marL="0" marR="0">
              <a:lnSpc>
                <a:spcPct val="120000"/>
              </a:lnSpc>
              <a:spcBef>
                <a:spcPts val="0"/>
              </a:spcBef>
              <a:spcAft>
                <a:spcPts val="1000"/>
              </a:spcAft>
            </a:pPr>
            <a:r>
              <a:rPr lang="en-US" sz="2200" b="1" u="sng" dirty="0">
                <a:latin typeface="Verdana" panose="020B0604030504040204" pitchFamily="34" charset="0"/>
                <a:ea typeface="Times New Roman" panose="02020603050405020304" pitchFamily="18" charset="0"/>
                <a:cs typeface="Tahoma" panose="020B0604030504040204" pitchFamily="34" charset="0"/>
              </a:rPr>
              <a:t>1. Introduction </a:t>
            </a:r>
            <a:endParaRPr lang="en-US" sz="2200" dirty="0">
              <a:latin typeface="Trebuchet MS" panose="020B0603020202020204" pitchFamily="34" charset="0"/>
              <a:ea typeface="Times New Roman" panose="02020603050405020304" pitchFamily="18" charset="0"/>
              <a:cs typeface="Tahoma" panose="020B0604030504040204" pitchFamily="34" charset="0"/>
            </a:endParaRPr>
          </a:p>
          <a:p>
            <a:pPr marL="0" marR="0">
              <a:lnSpc>
                <a:spcPct val="120000"/>
              </a:lnSpc>
              <a:spcBef>
                <a:spcPts val="0"/>
              </a:spcBef>
              <a:spcAft>
                <a:spcPts val="1000"/>
              </a:spcAft>
            </a:pPr>
            <a:r>
              <a:rPr lang="en-US" sz="2200" dirty="0">
                <a:latin typeface="Verdana" panose="020B0604030504040204" pitchFamily="34" charset="0"/>
                <a:ea typeface="Times New Roman" panose="02020603050405020304" pitchFamily="18" charset="0"/>
                <a:cs typeface="Tahoma" panose="020B0604030504040204" pitchFamily="34" charset="0"/>
              </a:rPr>
              <a:t>Saudi Arabia is classified as arid and semi-arid area .according to the geographical location in the desert of Middle East. Where heat and dryness dominate the daily climate through the majority months of the year, the variation of the heat degrees between day and night known as desert climate, all together generate heat stresses for people, Agriculture and animal and restricting some plant varieties to grow and product, This warrant some kind of artificial environment as closed and semi closed greenhouses and poultry and animals closed farms in order to product the daily consumed vegetables and fruits and import the others from nearest countries. Greenhouses using the evaporative cooling partially  solved the problems but still direct Evaporative air cooling has its disadvantages such as huge quantity of water consumption and short in conditioning large places due to it short in cooling capacity in dropping down the heat temperature  </a:t>
            </a:r>
            <a:endParaRPr lang="en-US" sz="2200" dirty="0">
              <a:latin typeface="Trebuchet MS" panose="020B0603020202020204" pitchFamily="34" charset="0"/>
              <a:ea typeface="Times New Roman" panose="02020603050405020304" pitchFamily="18" charset="0"/>
              <a:cs typeface="Tahoma" panose="020B0604030504040204" pitchFamily="34" charset="0"/>
            </a:endParaRPr>
          </a:p>
          <a:p>
            <a:endParaRPr lang="en-US" dirty="0"/>
          </a:p>
        </p:txBody>
      </p:sp>
    </p:spTree>
    <p:extLst>
      <p:ext uri="{BB962C8B-B14F-4D97-AF65-F5344CB8AC3E}">
        <p14:creationId xmlns:p14="http://schemas.microsoft.com/office/powerpoint/2010/main" val="18666699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4402E-C66F-4F17-8A8B-A93CEA19E375}"/>
              </a:ext>
            </a:extLst>
          </p:cNvPr>
          <p:cNvSpPr>
            <a:spLocks noGrp="1"/>
          </p:cNvSpPr>
          <p:nvPr>
            <p:ph type="title"/>
          </p:nvPr>
        </p:nvSpPr>
        <p:spPr>
          <a:xfrm>
            <a:off x="914400" y="116633"/>
            <a:ext cx="7315200" cy="288031"/>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4430AF4D-BAA2-482F-ACAB-C5174A8FD7EF}"/>
              </a:ext>
            </a:extLst>
          </p:cNvPr>
          <p:cNvSpPr>
            <a:spLocks noGrp="1"/>
          </p:cNvSpPr>
          <p:nvPr>
            <p:ph idx="1"/>
          </p:nvPr>
        </p:nvSpPr>
        <p:spPr>
          <a:xfrm>
            <a:off x="107504" y="404664"/>
            <a:ext cx="9036496" cy="6453335"/>
          </a:xfrm>
        </p:spPr>
        <p:txBody>
          <a:bodyPr>
            <a:noAutofit/>
          </a:bodyPr>
          <a:lstStyle/>
          <a:p>
            <a:pPr marL="0" lvl="0">
              <a:lnSpc>
                <a:spcPct val="120000"/>
              </a:lnSpc>
              <a:spcBef>
                <a:spcPts val="0"/>
              </a:spcBef>
              <a:spcAft>
                <a:spcPts val="1000"/>
              </a:spcAft>
              <a:buClr>
                <a:srgbClr val="FF8600"/>
              </a:buClr>
            </a:pPr>
            <a:r>
              <a:rPr lang="en-US" sz="1800" dirty="0">
                <a:solidFill>
                  <a:prstClr val="white"/>
                </a:solidFill>
                <a:latin typeface="Verdana" panose="020B0604030504040204" pitchFamily="34" charset="0"/>
                <a:ea typeface="Times New Roman" panose="02020603050405020304" pitchFamily="18" charset="0"/>
                <a:cs typeface="Tahoma" panose="020B0604030504040204" pitchFamily="34" charset="0"/>
              </a:rPr>
              <a:t>The Alternative Indirect air-cooling is more efficient and it has benefits in water and energy consumption saving. The majority uses of indirect air cooling is a big units uses for central cooling in buildings and malls because of it efficiency in offering the comfortable heat and humidity, but it never been used in agricultural sector, that there are no models and designs suit the greenhouses</a:t>
            </a:r>
            <a:endParaRPr lang="en-US" sz="1800" dirty="0">
              <a:solidFill>
                <a:prstClr val="white"/>
              </a:solidFill>
              <a:latin typeface="Trebuchet MS" panose="020B0603020202020204" pitchFamily="34" charset="0"/>
              <a:ea typeface="Times New Roman" panose="02020603050405020304" pitchFamily="18" charset="0"/>
              <a:cs typeface="Tahoma" panose="020B0604030504040204" pitchFamily="34" charset="0"/>
            </a:endParaRPr>
          </a:p>
          <a:p>
            <a:pPr marL="0" lvl="0">
              <a:lnSpc>
                <a:spcPct val="120000"/>
              </a:lnSpc>
              <a:spcBef>
                <a:spcPts val="0"/>
              </a:spcBef>
              <a:spcAft>
                <a:spcPts val="1000"/>
              </a:spcAft>
              <a:buClr>
                <a:srgbClr val="FF8600"/>
              </a:buClr>
            </a:pPr>
            <a:r>
              <a:rPr lang="en-US" sz="1800" dirty="0">
                <a:solidFill>
                  <a:prstClr val="white"/>
                </a:solidFill>
                <a:latin typeface="Verdana" panose="020B0604030504040204" pitchFamily="34" charset="0"/>
                <a:ea typeface="Times New Roman" panose="02020603050405020304" pitchFamily="18" charset="0"/>
                <a:cs typeface="Tahoma" panose="020B0604030504040204" pitchFamily="34" charset="0"/>
              </a:rPr>
              <a:t>In this proposal, we are trying to deliver an invented designs and smart model that can suit the already existing greenhouses with only change and modification of the backside of the greenhouses and tunnels without changing in the greenhouses specification, this will encourages the farmers to adopt this benefits of the smart design with low cost and adopting the easy maintenance</a:t>
            </a:r>
            <a:endParaRPr lang="en-US" sz="1800" dirty="0">
              <a:solidFill>
                <a:prstClr val="white"/>
              </a:solidFill>
              <a:latin typeface="Trebuchet MS" panose="020B0603020202020204" pitchFamily="34" charset="0"/>
              <a:ea typeface="Times New Roman" panose="02020603050405020304" pitchFamily="18" charset="0"/>
              <a:cs typeface="Tahoma" panose="020B0604030504040204" pitchFamily="34" charset="0"/>
            </a:endParaRPr>
          </a:p>
          <a:p>
            <a:pPr marL="0" lvl="0">
              <a:lnSpc>
                <a:spcPct val="120000"/>
              </a:lnSpc>
              <a:spcBef>
                <a:spcPts val="0"/>
              </a:spcBef>
              <a:spcAft>
                <a:spcPts val="1000"/>
              </a:spcAft>
              <a:buClr>
                <a:srgbClr val="FF8600"/>
              </a:buClr>
            </a:pPr>
            <a:r>
              <a:rPr lang="en-US" sz="1800" dirty="0">
                <a:solidFill>
                  <a:prstClr val="white"/>
                </a:solidFill>
                <a:latin typeface="Verdana" panose="020B0604030504040204" pitchFamily="34" charset="0"/>
                <a:ea typeface="Times New Roman" panose="02020603050405020304" pitchFamily="18" charset="0"/>
                <a:cs typeface="Tahoma" panose="020B0604030504040204" pitchFamily="34" charset="0"/>
              </a:rPr>
              <a:t>Witch will provide the means of flexibility and sustainability, with good opportunities for the researches institution to carry more studies in this field</a:t>
            </a:r>
            <a:endParaRPr lang="en-US" sz="1800" dirty="0">
              <a:solidFill>
                <a:prstClr val="white"/>
              </a:solidFill>
              <a:latin typeface="Trebuchet MS" panose="020B0603020202020204" pitchFamily="34" charset="0"/>
              <a:ea typeface="Times New Roman" panose="02020603050405020304" pitchFamily="18" charset="0"/>
              <a:cs typeface="Tahoma" panose="020B0604030504040204" pitchFamily="34" charset="0"/>
            </a:endParaRPr>
          </a:p>
          <a:p>
            <a:pPr marL="0" lvl="0">
              <a:lnSpc>
                <a:spcPct val="120000"/>
              </a:lnSpc>
              <a:spcBef>
                <a:spcPts val="0"/>
              </a:spcBef>
              <a:spcAft>
                <a:spcPts val="1000"/>
              </a:spcAft>
              <a:buClr>
                <a:srgbClr val="FF8600"/>
              </a:buClr>
            </a:pPr>
            <a:r>
              <a:rPr lang="en-US" sz="1800" dirty="0">
                <a:solidFill>
                  <a:prstClr val="white"/>
                </a:solidFill>
                <a:latin typeface="Verdana" panose="020B0604030504040204" pitchFamily="34" charset="0"/>
                <a:ea typeface="Times New Roman" panose="02020603050405020304" pitchFamily="18" charset="0"/>
                <a:cs typeface="Tahoma" panose="020B0604030504040204" pitchFamily="34" charset="0"/>
              </a:rPr>
              <a:t>By using some of modern design and invented patents (Ibrahim, 2018), published by WIPO - international which gives some solutions for using new designs of indirect evaporative </a:t>
            </a:r>
            <a:r>
              <a:rPr lang="en-US" sz="1800">
                <a:solidFill>
                  <a:prstClr val="white"/>
                </a:solidFill>
                <a:latin typeface="Verdana" panose="020B0604030504040204" pitchFamily="34" charset="0"/>
                <a:ea typeface="Times New Roman" panose="02020603050405020304" pitchFamily="18" charset="0"/>
                <a:cs typeface="Tahoma" panose="020B0604030504040204" pitchFamily="34" charset="0"/>
              </a:rPr>
              <a:t>air cooling</a:t>
            </a:r>
            <a:endParaRPr lang="en-US" sz="1800" dirty="0"/>
          </a:p>
        </p:txBody>
      </p:sp>
    </p:spTree>
    <p:extLst>
      <p:ext uri="{BB962C8B-B14F-4D97-AF65-F5344CB8AC3E}">
        <p14:creationId xmlns:p14="http://schemas.microsoft.com/office/powerpoint/2010/main" val="1258844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60649"/>
            <a:ext cx="7315200" cy="1008111"/>
          </a:xfrm>
        </p:spPr>
        <p:txBody>
          <a:bodyPr/>
          <a:lstStyle/>
          <a:p>
            <a:r>
              <a:rPr lang="en-US" dirty="0" err="1"/>
              <a:t>Discription</a:t>
            </a:r>
            <a:r>
              <a:rPr lang="en-US" dirty="0"/>
              <a:t> </a:t>
            </a:r>
          </a:p>
        </p:txBody>
      </p:sp>
      <p:sp>
        <p:nvSpPr>
          <p:cNvPr id="3" name="Content Placeholder 2"/>
          <p:cNvSpPr>
            <a:spLocks noGrp="1"/>
          </p:cNvSpPr>
          <p:nvPr>
            <p:ph idx="1"/>
          </p:nvPr>
        </p:nvSpPr>
        <p:spPr>
          <a:xfrm>
            <a:off x="914400" y="1484785"/>
            <a:ext cx="7315200" cy="4824576"/>
          </a:xfrm>
        </p:spPr>
        <p:txBody>
          <a:bodyPr>
            <a:normAutofit lnSpcReduction="10000"/>
          </a:bodyPr>
          <a:lstStyle/>
          <a:p>
            <a:r>
              <a:rPr lang="en-US" dirty="0"/>
              <a:t>4  -  The  longitudinal  chamber   contains  horizontal  longitudinal  openings  on  top  of  water  surface for  providing sucked  air  which  is  sucked  by  the  main  fan  from  below  upwards  the  external  part  to  the  internal  part  of  the  device.</a:t>
            </a:r>
          </a:p>
          <a:p>
            <a:endParaRPr lang="en-US" dirty="0"/>
          </a:p>
          <a:p>
            <a:r>
              <a:rPr lang="en-US" dirty="0"/>
              <a:t>5  - This air  conditioner  has  been  designed for  achieving utmost benefit  from  internal  area  available.  Manufacturing costs.</a:t>
            </a:r>
          </a:p>
          <a:p>
            <a:endParaRPr lang="en-US" dirty="0"/>
          </a:p>
          <a:p>
            <a:r>
              <a:rPr lang="en-US" dirty="0"/>
              <a:t>6  - A small  motor operated  fan  may  be  installed  in  the lower chamber  above water level at  lower  tank  for  providing   positive  pressure to  upgrade  the  efficiency  of  thermal  heat  exchange between  the   internal  surface  and  external  space.</a:t>
            </a:r>
          </a:p>
          <a:p>
            <a:endParaRPr lang="en-US" dirty="0"/>
          </a:p>
        </p:txBody>
      </p:sp>
    </p:spTree>
    <p:extLst>
      <p:ext uri="{BB962C8B-B14F-4D97-AF65-F5344CB8AC3E}">
        <p14:creationId xmlns:p14="http://schemas.microsoft.com/office/powerpoint/2010/main" val="19526963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60649"/>
            <a:ext cx="7315200" cy="936103"/>
          </a:xfrm>
        </p:spPr>
        <p:txBody>
          <a:bodyPr/>
          <a:lstStyle/>
          <a:p>
            <a:r>
              <a:rPr lang="en-US" dirty="0"/>
              <a:t>Principles &amp; </a:t>
            </a:r>
            <a:r>
              <a:rPr lang="en-US" dirty="0" err="1"/>
              <a:t>Concipts</a:t>
            </a:r>
            <a:r>
              <a:rPr lang="en-US" dirty="0"/>
              <a:t> </a:t>
            </a:r>
          </a:p>
        </p:txBody>
      </p:sp>
      <p:pic>
        <p:nvPicPr>
          <p:cNvPr id="1026" name="Picture 2" descr="C:\Users\user\Desktop\333-page-001[1].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793664" y="1268413"/>
            <a:ext cx="3556671" cy="5040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49742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4ED0ADA-38DD-44BB-A2CD-7B236E068204}"/>
              </a:ext>
            </a:extLst>
          </p:cNvPr>
          <p:cNvSpPr>
            <a:spLocks noGrp="1"/>
          </p:cNvSpPr>
          <p:nvPr>
            <p:ph type="title"/>
          </p:nvPr>
        </p:nvSpPr>
        <p:spPr>
          <a:xfrm>
            <a:off x="914400" y="188641"/>
            <a:ext cx="7315200" cy="1440159"/>
          </a:xfrm>
        </p:spPr>
        <p:txBody>
          <a:bodyPr/>
          <a:lstStyle/>
          <a:p>
            <a:r>
              <a:rPr lang="en-US" b="1" dirty="0">
                <a:solidFill>
                  <a:schemeClr val="tx1"/>
                </a:solidFill>
              </a:rPr>
              <a:t>IEAC </a:t>
            </a:r>
            <a:r>
              <a:rPr lang="en-US" b="1" i="1" u="sng" dirty="0">
                <a:solidFill>
                  <a:schemeClr val="tx1"/>
                </a:solidFill>
              </a:rPr>
              <a:t>Vs</a:t>
            </a:r>
            <a:r>
              <a:rPr lang="en-US" b="1" dirty="0">
                <a:solidFill>
                  <a:schemeClr val="tx1"/>
                </a:solidFill>
              </a:rPr>
              <a:t> DEAC</a:t>
            </a:r>
            <a:br>
              <a:rPr lang="en-US" dirty="0"/>
            </a:br>
            <a:endParaRPr lang="en-US" dirty="0"/>
          </a:p>
        </p:txBody>
      </p:sp>
      <p:pic>
        <p:nvPicPr>
          <p:cNvPr id="7" name="Content Placeholder 6" descr="Study , Design and Analysis of Two Stages Evaporative Cooling System |  Semantic Scholar">
            <a:extLst>
              <a:ext uri="{FF2B5EF4-FFF2-40B4-BE49-F238E27FC236}">
                <a16:creationId xmlns:a16="http://schemas.microsoft.com/office/drawing/2014/main" id="{D500282A-3040-4756-8544-4805FC87CE8D}"/>
              </a:ext>
            </a:extLst>
          </p:cNvPr>
          <p:cNvPicPr>
            <a:picLocks noGrp="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0" y="2698812"/>
            <a:ext cx="4479925" cy="3898540"/>
          </a:xfrm>
          <a:prstGeom prst="rect">
            <a:avLst/>
          </a:prstGeom>
          <a:noFill/>
          <a:ln>
            <a:noFill/>
          </a:ln>
        </p:spPr>
      </p:pic>
      <p:pic>
        <p:nvPicPr>
          <p:cNvPr id="8" name="Content Placeholder 7" descr="Maxcool Industries : Machine's Working Principle">
            <a:extLst>
              <a:ext uri="{FF2B5EF4-FFF2-40B4-BE49-F238E27FC236}">
                <a16:creationId xmlns:a16="http://schemas.microsoft.com/office/drawing/2014/main" id="{567875A4-F664-40B3-AB62-6C8040157692}"/>
              </a:ext>
            </a:extLst>
          </p:cNvPr>
          <p:cNvPicPr>
            <a:picLocks noGrp="1"/>
          </p:cNvPicPr>
          <p:nvPr>
            <p:ph sz="quarter" idx="14"/>
          </p:nvPr>
        </p:nvPicPr>
        <p:blipFill>
          <a:blip r:embed="rId3">
            <a:extLst>
              <a:ext uri="{28A0092B-C50C-407E-A947-70E740481C1C}">
                <a14:useLocalDpi xmlns:a14="http://schemas.microsoft.com/office/drawing/2010/main" val="0"/>
              </a:ext>
            </a:extLst>
          </a:blip>
          <a:srcRect/>
          <a:stretch>
            <a:fillRect/>
          </a:stretch>
        </p:blipFill>
        <p:spPr bwMode="auto">
          <a:xfrm>
            <a:off x="4681538" y="2698812"/>
            <a:ext cx="4462462" cy="3898540"/>
          </a:xfrm>
          <a:prstGeom prst="rect">
            <a:avLst/>
          </a:prstGeom>
          <a:noFill/>
          <a:ln>
            <a:noFill/>
          </a:ln>
        </p:spPr>
      </p:pic>
    </p:spTree>
    <p:extLst>
      <p:ext uri="{BB962C8B-B14F-4D97-AF65-F5344CB8AC3E}">
        <p14:creationId xmlns:p14="http://schemas.microsoft.com/office/powerpoint/2010/main" val="377811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315200" cy="620687"/>
          </a:xfrm>
        </p:spPr>
        <p:txBody>
          <a:bodyPr>
            <a:normAutofit fontScale="90000"/>
          </a:bodyPr>
          <a:lstStyle/>
          <a:p>
            <a:r>
              <a:rPr lang="en-US" dirty="0"/>
              <a:t>Principles in Greenhouses</a:t>
            </a:r>
          </a:p>
        </p:txBody>
      </p:sp>
      <p:pic>
        <p:nvPicPr>
          <p:cNvPr id="2050" name="Picture 2" descr="C:\Users\user\Desktop\سؤح%20البيت%20%20المحمي-page-001[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951189"/>
            <a:ext cx="8496944" cy="5718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2233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88641"/>
            <a:ext cx="7315200" cy="720079"/>
          </a:xfrm>
        </p:spPr>
        <p:txBody>
          <a:bodyPr/>
          <a:lstStyle/>
          <a:p>
            <a:r>
              <a:rPr lang="en-US" dirty="0"/>
              <a:t>Greenhouses cooling </a:t>
            </a:r>
          </a:p>
        </p:txBody>
      </p:sp>
      <p:pic>
        <p:nvPicPr>
          <p:cNvPr id="3074" name="Picture 2" descr="C:\Users\user\Desktop\design%202%202d%20greenhouse-page-001[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63687" y="981075"/>
            <a:ext cx="5904657" cy="5761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91737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60649"/>
            <a:ext cx="7315200" cy="936103"/>
          </a:xfrm>
        </p:spPr>
        <p:txBody>
          <a:bodyPr>
            <a:normAutofit fontScale="90000"/>
          </a:bodyPr>
          <a:lstStyle/>
          <a:p>
            <a:r>
              <a:rPr lang="en-US" dirty="0"/>
              <a:t>Greenhouses cooling  via </a:t>
            </a:r>
            <a:r>
              <a:rPr lang="en-US" dirty="0" err="1"/>
              <a:t>Hor</a:t>
            </a:r>
            <a:r>
              <a:rPr lang="en-US" dirty="0"/>
              <a:t> CP</a:t>
            </a:r>
          </a:p>
        </p:txBody>
      </p:sp>
      <p:pic>
        <p:nvPicPr>
          <p:cNvPr id="4098" name="Picture 2" descr="C:\Users\user\Desktop\design%20111%202d%20greenhouse-page-001[1].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58846" y="1341438"/>
            <a:ext cx="7026307" cy="4967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7531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914400" y="404664"/>
            <a:ext cx="7315200" cy="216024"/>
          </a:xfrm>
        </p:spPr>
        <p:txBody>
          <a:bodyPr>
            <a:normAutofit fontScale="90000"/>
          </a:bodyPr>
          <a:lstStyle/>
          <a:p>
            <a:endParaRPr lang="en-US" dirty="0"/>
          </a:p>
        </p:txBody>
      </p:sp>
      <p:pic>
        <p:nvPicPr>
          <p:cNvPr id="4" name="Content Placeholder 3" descr="C:\Users\dell\Desktop\New folder (2)\ACCamera6.jpg"/>
          <p:cNvPicPr>
            <a:picLocks noGrp="1" noChangeAspect="1" noChangeArrowheads="1"/>
          </p:cNvPicPr>
          <p:nvPr>
            <p:ph idx="1"/>
          </p:nvPr>
        </p:nvPicPr>
        <p:blipFill>
          <a:blip r:embed="rId2" cstate="print"/>
          <a:srcRect/>
          <a:stretch>
            <a:fillRect/>
          </a:stretch>
        </p:blipFill>
        <p:spPr bwMode="auto">
          <a:xfrm>
            <a:off x="2169622" y="2257569"/>
            <a:ext cx="4804756" cy="2701636"/>
          </a:xfrm>
          <a:prstGeom prst="rect">
            <a:avLst/>
          </a:prstGeom>
          <a:noFill/>
        </p:spPr>
      </p:pic>
    </p:spTree>
    <p:extLst>
      <p:ext uri="{BB962C8B-B14F-4D97-AF65-F5344CB8AC3E}">
        <p14:creationId xmlns:p14="http://schemas.microsoft.com/office/powerpoint/2010/main" val="31758095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16633"/>
            <a:ext cx="7315200" cy="360039"/>
          </a:xfrm>
        </p:spPr>
        <p:txBody>
          <a:bodyPr>
            <a:normAutofit fontScale="90000"/>
          </a:bodyPr>
          <a:lstStyle/>
          <a:p>
            <a:endParaRPr lang="en-US" dirty="0"/>
          </a:p>
        </p:txBody>
      </p:sp>
      <p:pic>
        <p:nvPicPr>
          <p:cNvPr id="4" name="Picture 2" descr="C:\Users\dell\Desktop\New folder (2)\ACCamera10.jpg"/>
          <p:cNvPicPr>
            <a:picLocks noGrp="1" noChangeAspect="1" noChangeArrowheads="1"/>
          </p:cNvPicPr>
          <p:nvPr>
            <p:ph idx="1"/>
          </p:nvPr>
        </p:nvPicPr>
        <p:blipFill>
          <a:blip r:embed="rId2" cstate="print"/>
          <a:srcRect/>
          <a:stretch>
            <a:fillRect/>
          </a:stretch>
        </p:blipFill>
        <p:spPr bwMode="auto">
          <a:xfrm>
            <a:off x="323528" y="908720"/>
            <a:ext cx="8568952" cy="5688632"/>
          </a:xfrm>
          <a:prstGeom prst="rect">
            <a:avLst/>
          </a:prstGeom>
          <a:noFill/>
        </p:spPr>
      </p:pic>
    </p:spTree>
    <p:extLst>
      <p:ext uri="{BB962C8B-B14F-4D97-AF65-F5344CB8AC3E}">
        <p14:creationId xmlns:p14="http://schemas.microsoft.com/office/powerpoint/2010/main" val="39248641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60649"/>
            <a:ext cx="7315200" cy="720079"/>
          </a:xfrm>
        </p:spPr>
        <p:txBody>
          <a:bodyPr/>
          <a:lstStyle/>
          <a:p>
            <a:endParaRPr lang="en-US" dirty="0"/>
          </a:p>
        </p:txBody>
      </p:sp>
      <p:pic>
        <p:nvPicPr>
          <p:cNvPr id="4" name="Picture 2" descr="C:\Users\dell\Desktop\New folder (2)\ACCamera11.jpg"/>
          <p:cNvPicPr>
            <a:picLocks noGrp="1" noChangeAspect="1" noChangeArrowheads="1"/>
          </p:cNvPicPr>
          <p:nvPr>
            <p:ph idx="1"/>
          </p:nvPr>
        </p:nvPicPr>
        <p:blipFill>
          <a:blip r:embed="rId2" cstate="print"/>
          <a:srcRect/>
          <a:stretch>
            <a:fillRect/>
          </a:stretch>
        </p:blipFill>
        <p:spPr bwMode="auto">
          <a:xfrm>
            <a:off x="323528" y="1268760"/>
            <a:ext cx="8280920" cy="5328592"/>
          </a:xfrm>
          <a:prstGeom prst="rect">
            <a:avLst/>
          </a:prstGeom>
          <a:noFill/>
        </p:spPr>
      </p:pic>
    </p:spTree>
    <p:extLst>
      <p:ext uri="{BB962C8B-B14F-4D97-AF65-F5344CB8AC3E}">
        <p14:creationId xmlns:p14="http://schemas.microsoft.com/office/powerpoint/2010/main" val="37172174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88641"/>
            <a:ext cx="7315200" cy="1080119"/>
          </a:xfrm>
        </p:spPr>
        <p:txBody>
          <a:bodyPr/>
          <a:lstStyle/>
          <a:p>
            <a:r>
              <a:rPr lang="en-US" dirty="0"/>
              <a:t>Option 2</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4400" y="1412776"/>
            <a:ext cx="7315200" cy="5040560"/>
          </a:xfrm>
        </p:spPr>
      </p:pic>
    </p:spTree>
    <p:extLst>
      <p:ext uri="{BB962C8B-B14F-4D97-AF65-F5344CB8AC3E}">
        <p14:creationId xmlns:p14="http://schemas.microsoft.com/office/powerpoint/2010/main" val="29648785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60648"/>
            <a:ext cx="7315200" cy="4104455"/>
          </a:xfrm>
        </p:spPr>
        <p:txBody>
          <a:bodyPr/>
          <a:lstStyle/>
          <a:p>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9302730"/>
              </p:ext>
            </p:extLst>
          </p:nvPr>
        </p:nvGraphicFramePr>
        <p:xfrm>
          <a:off x="1475656" y="4869161"/>
          <a:ext cx="6080760" cy="1656186"/>
        </p:xfrm>
        <a:graphic>
          <a:graphicData uri="http://schemas.openxmlformats.org/drawingml/2006/table">
            <a:tbl>
              <a:tblPr firstRow="1" firstCol="1" bandRow="1"/>
              <a:tblGrid>
                <a:gridCol w="428625">
                  <a:extLst>
                    <a:ext uri="{9D8B030D-6E8A-4147-A177-3AD203B41FA5}">
                      <a16:colId xmlns:a16="http://schemas.microsoft.com/office/drawing/2014/main" val="20000"/>
                    </a:ext>
                  </a:extLst>
                </a:gridCol>
                <a:gridCol w="2611755">
                  <a:extLst>
                    <a:ext uri="{9D8B030D-6E8A-4147-A177-3AD203B41FA5}">
                      <a16:colId xmlns:a16="http://schemas.microsoft.com/office/drawing/2014/main" val="20001"/>
                    </a:ext>
                  </a:extLst>
                </a:gridCol>
                <a:gridCol w="358775">
                  <a:extLst>
                    <a:ext uri="{9D8B030D-6E8A-4147-A177-3AD203B41FA5}">
                      <a16:colId xmlns:a16="http://schemas.microsoft.com/office/drawing/2014/main" val="20002"/>
                    </a:ext>
                  </a:extLst>
                </a:gridCol>
                <a:gridCol w="2681605">
                  <a:extLst>
                    <a:ext uri="{9D8B030D-6E8A-4147-A177-3AD203B41FA5}">
                      <a16:colId xmlns:a16="http://schemas.microsoft.com/office/drawing/2014/main" val="20003"/>
                    </a:ext>
                  </a:extLst>
                </a:gridCol>
              </a:tblGrid>
              <a:tr h="236598">
                <a:tc>
                  <a:txBody>
                    <a:bodyPr/>
                    <a:lstStyle/>
                    <a:p>
                      <a:pPr>
                        <a:lnSpc>
                          <a:spcPct val="115000"/>
                        </a:lnSpc>
                        <a:spcAft>
                          <a:spcPts val="0"/>
                        </a:spcAft>
                      </a:pPr>
                      <a:r>
                        <a:rPr lang="en-US" sz="1100" dirty="0">
                          <a:solidFill>
                            <a:srgbClr val="FFC000"/>
                          </a:solidFill>
                          <a:effectLst/>
                          <a:latin typeface="Calibri"/>
                          <a:ea typeface="Calibri"/>
                          <a:cs typeface="Arial"/>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Watering system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Vertical cooling pad 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36598">
                <a:tc>
                  <a:txBody>
                    <a:bodyPr/>
                    <a:lstStyle/>
                    <a:p>
                      <a:pPr>
                        <a:lnSpc>
                          <a:spcPct val="115000"/>
                        </a:lnSpc>
                        <a:spcAft>
                          <a:spcPts val="0"/>
                        </a:spcAft>
                      </a:pPr>
                      <a:r>
                        <a:rPr lang="en-US" sz="1100" dirty="0">
                          <a:solidFill>
                            <a:srgbClr val="FFC000"/>
                          </a:solidFill>
                          <a:effectLst/>
                          <a:latin typeface="Calibri"/>
                          <a:ea typeface="Calibri"/>
                          <a:cs typeface="Arial"/>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dirty="0">
                          <a:solidFill>
                            <a:srgbClr val="FFC000"/>
                          </a:solidFill>
                          <a:effectLst/>
                          <a:latin typeface="Calibri"/>
                          <a:ea typeface="Calibri"/>
                          <a:cs typeface="Arial"/>
                        </a:rPr>
                        <a:t>Vertical cooling pad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Air in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36598">
                <a:tc>
                  <a:txBody>
                    <a:bodyPr/>
                    <a:lstStyle/>
                    <a:p>
                      <a:pPr>
                        <a:lnSpc>
                          <a:spcPct val="115000"/>
                        </a:lnSpc>
                        <a:spcAft>
                          <a:spcPts val="0"/>
                        </a:spcAft>
                      </a:pPr>
                      <a:r>
                        <a:rPr lang="en-US" sz="1100">
                          <a:solidFill>
                            <a:srgbClr val="FFC000"/>
                          </a:solidFill>
                          <a:effectLst/>
                          <a:latin typeface="Calibri"/>
                          <a:ea typeface="Calibri"/>
                          <a:cs typeface="Arial"/>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dirty="0">
                          <a:solidFill>
                            <a:srgbClr val="FFC000"/>
                          </a:solidFill>
                          <a:effectLst/>
                          <a:latin typeface="Calibri"/>
                          <a:ea typeface="Calibri"/>
                          <a:cs typeface="Arial"/>
                        </a:rPr>
                        <a:t>Outside air in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Horizontal cooling pad  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36598">
                <a:tc>
                  <a:txBody>
                    <a:bodyPr/>
                    <a:lstStyle/>
                    <a:p>
                      <a:pPr>
                        <a:lnSpc>
                          <a:spcPct val="115000"/>
                        </a:lnSpc>
                        <a:spcAft>
                          <a:spcPts val="0"/>
                        </a:spcAft>
                      </a:pPr>
                      <a:r>
                        <a:rPr lang="en-US" sz="1100">
                          <a:solidFill>
                            <a:srgbClr val="FFC000"/>
                          </a:solidFill>
                          <a:effectLst/>
                          <a:latin typeface="Calibri"/>
                          <a:ea typeface="Calibri"/>
                          <a:cs typeface="Arial"/>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dirty="0">
                          <a:solidFill>
                            <a:srgbClr val="FFC000"/>
                          </a:solidFill>
                          <a:effectLst/>
                          <a:latin typeface="Calibri"/>
                          <a:ea typeface="Calibri"/>
                          <a:cs typeface="Arial"/>
                        </a:rPr>
                        <a:t>Air from outside turbo fan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Open halls for air in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36598">
                <a:tc>
                  <a:txBody>
                    <a:bodyPr/>
                    <a:lstStyle/>
                    <a:p>
                      <a:pPr>
                        <a:lnSpc>
                          <a:spcPct val="115000"/>
                        </a:lnSpc>
                        <a:spcAft>
                          <a:spcPts val="0"/>
                        </a:spcAft>
                      </a:pPr>
                      <a:r>
                        <a:rPr lang="en-US" sz="1100">
                          <a:solidFill>
                            <a:srgbClr val="FFC000"/>
                          </a:solidFill>
                          <a:effectLst/>
                          <a:latin typeface="Calibri"/>
                          <a:ea typeface="Calibri"/>
                          <a:cs typeface="Arial"/>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dirty="0">
                          <a:solidFill>
                            <a:srgbClr val="FFC000"/>
                          </a:solidFill>
                          <a:effectLst/>
                          <a:latin typeface="Calibri"/>
                          <a:ea typeface="Calibri"/>
                          <a:cs typeface="Arial"/>
                        </a:rPr>
                        <a:t>Small motor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Water to outside underground tank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36598">
                <a:tc>
                  <a:txBody>
                    <a:bodyPr/>
                    <a:lstStyle/>
                    <a:p>
                      <a:pPr>
                        <a:lnSpc>
                          <a:spcPct val="115000"/>
                        </a:lnSpc>
                        <a:spcAft>
                          <a:spcPts val="0"/>
                        </a:spcAft>
                      </a:pPr>
                      <a:r>
                        <a:rPr lang="en-US" sz="1100">
                          <a:solidFill>
                            <a:srgbClr val="FFC000"/>
                          </a:solidFill>
                          <a:effectLst/>
                          <a:latin typeface="Calibri"/>
                          <a:ea typeface="Calibri"/>
                          <a:cs typeface="Arial"/>
                        </a:rPr>
                        <a:t>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dirty="0">
                          <a:solidFill>
                            <a:srgbClr val="FFC000"/>
                          </a:solidFill>
                          <a:effectLst/>
                          <a:latin typeface="Calibri"/>
                          <a:ea typeface="Calibri"/>
                          <a:cs typeface="Arial"/>
                        </a:rPr>
                        <a:t>Watering system for additional cooling pad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a:solidFill>
                            <a:srgbClr val="FFC000"/>
                          </a:solidFill>
                          <a:effectLst/>
                          <a:latin typeface="Calibri"/>
                          <a:ea typeface="Calibri"/>
                          <a:cs typeface="Arial"/>
                        </a:rPr>
                        <a:t>Inside turbo fan Exhausted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36598">
                <a:tc>
                  <a:txBody>
                    <a:bodyPr/>
                    <a:lstStyle/>
                    <a:p>
                      <a:pPr>
                        <a:lnSpc>
                          <a:spcPct val="115000"/>
                        </a:lnSpc>
                        <a:spcAft>
                          <a:spcPts val="0"/>
                        </a:spcAft>
                      </a:pPr>
                      <a:r>
                        <a:rPr lang="en-US" sz="1100">
                          <a:solidFill>
                            <a:srgbClr val="FFC000"/>
                          </a:solidFill>
                          <a:effectLst/>
                          <a:latin typeface="Calibri"/>
                          <a:ea typeface="Calibri"/>
                          <a:cs typeface="Arial"/>
                        </a:rPr>
                        <a:t>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dirty="0">
                          <a:solidFill>
                            <a:srgbClr val="FFC000"/>
                          </a:solidFill>
                          <a:effectLst/>
                          <a:latin typeface="Calibri"/>
                          <a:ea typeface="Calibri"/>
                          <a:cs typeface="Arial"/>
                        </a:rPr>
                        <a:t>Horizontal cooling pad 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dirty="0">
                          <a:solidFill>
                            <a:srgbClr val="FFC000"/>
                          </a:solidFill>
                          <a:effectLst/>
                          <a:latin typeface="Calibri"/>
                          <a:ea typeface="Calibri"/>
                          <a:cs typeface="Arial"/>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100" dirty="0">
                          <a:solidFill>
                            <a:srgbClr val="FFC000"/>
                          </a:solidFill>
                          <a:effectLst/>
                          <a:latin typeface="Calibri"/>
                          <a:ea typeface="Calibri"/>
                          <a:cs typeface="Arial"/>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pic>
        <p:nvPicPr>
          <p:cNvPr id="5" name="Picture 4" descr="C:\Users\user\Desktop\reel last one.jpg"/>
          <p:cNvPicPr/>
          <p:nvPr/>
        </p:nvPicPr>
        <p:blipFill>
          <a:blip r:embed="rId2">
            <a:extLst>
              <a:ext uri="{28A0092B-C50C-407E-A947-70E740481C1C}">
                <a14:useLocalDpi xmlns:a14="http://schemas.microsoft.com/office/drawing/2010/main" val="0"/>
              </a:ext>
            </a:extLst>
          </a:blip>
          <a:srcRect/>
          <a:stretch>
            <a:fillRect/>
          </a:stretch>
        </p:blipFill>
        <p:spPr bwMode="auto">
          <a:xfrm>
            <a:off x="833437" y="332656"/>
            <a:ext cx="7477125" cy="4032448"/>
          </a:xfrm>
          <a:prstGeom prst="rect">
            <a:avLst/>
          </a:prstGeom>
          <a:noFill/>
          <a:ln>
            <a:noFill/>
          </a:ln>
        </p:spPr>
      </p:pic>
    </p:spTree>
    <p:extLst>
      <p:ext uri="{BB962C8B-B14F-4D97-AF65-F5344CB8AC3E}">
        <p14:creationId xmlns:p14="http://schemas.microsoft.com/office/powerpoint/2010/main" val="1459830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60649"/>
            <a:ext cx="7315200" cy="1080119"/>
          </a:xfrm>
        </p:spPr>
        <p:txBody>
          <a:bodyPr>
            <a:normAutofit fontScale="90000"/>
          </a:bodyPr>
          <a:lstStyle/>
          <a:p>
            <a:r>
              <a:rPr lang="en-US" dirty="0"/>
              <a:t>Extra cooling pads and extra turbo fans </a:t>
            </a:r>
          </a:p>
        </p:txBody>
      </p:sp>
      <p:pic>
        <p:nvPicPr>
          <p:cNvPr id="205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4400" y="1628800"/>
            <a:ext cx="7315200" cy="4668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04510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Option 2</a:t>
            </a:r>
            <a:br>
              <a:rPr lang="en-US" dirty="0"/>
            </a:br>
            <a:r>
              <a:rPr lang="en-US" dirty="0"/>
              <a:t>Using multi turbo fans and multi cooling pads for</a:t>
            </a:r>
          </a:p>
        </p:txBody>
      </p:sp>
      <p:sp>
        <p:nvSpPr>
          <p:cNvPr id="3" name="Content Placeholder 2"/>
          <p:cNvSpPr>
            <a:spLocks noGrp="1"/>
          </p:cNvSpPr>
          <p:nvPr>
            <p:ph idx="1"/>
          </p:nvPr>
        </p:nvSpPr>
        <p:spPr/>
        <p:txBody>
          <a:bodyPr/>
          <a:lstStyle/>
          <a:p>
            <a:r>
              <a:rPr lang="en-US" dirty="0"/>
              <a:t>Increasing the Evaporation space and then increasing the numbers of exhausted fans with the same greenhouse unit</a:t>
            </a:r>
          </a:p>
          <a:p>
            <a:r>
              <a:rPr lang="en-US" dirty="0"/>
              <a:t>Apply the heat exchange mechanism </a:t>
            </a:r>
          </a:p>
          <a:p>
            <a:r>
              <a:rPr lang="en-US" dirty="0"/>
              <a:t>The outside turbo is</a:t>
            </a:r>
          </a:p>
          <a:p>
            <a:r>
              <a:rPr lang="en-US" dirty="0"/>
              <a:t>70% of the air will penetrate through the vertical cooling pad again and part of the remain air will go outside environment launching the heat exchange mechanism </a:t>
            </a:r>
          </a:p>
          <a:p>
            <a:endParaRPr lang="en-US" dirty="0"/>
          </a:p>
        </p:txBody>
      </p:sp>
    </p:spTree>
    <p:extLst>
      <p:ext uri="{BB962C8B-B14F-4D97-AF65-F5344CB8AC3E}">
        <p14:creationId xmlns:p14="http://schemas.microsoft.com/office/powerpoint/2010/main" val="35833965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Conducting a tide strict experiments to determine the heat exchange value that added by the horizontal cooling pad system  </a:t>
            </a:r>
          </a:p>
        </p:txBody>
      </p:sp>
      <p:sp>
        <p:nvSpPr>
          <p:cNvPr id="3" name="Content Placeholder 2"/>
          <p:cNvSpPr>
            <a:spLocks noGrp="1"/>
          </p:cNvSpPr>
          <p:nvPr>
            <p:ph idx="1"/>
          </p:nvPr>
        </p:nvSpPr>
        <p:spPr/>
        <p:txBody>
          <a:bodyPr/>
          <a:lstStyle/>
          <a:p>
            <a:pPr marL="45720" indent="0">
              <a:buNone/>
            </a:pPr>
            <a:r>
              <a:rPr lang="en-US" sz="3200" dirty="0"/>
              <a:t>Constructing a Prototype for studying and calculate :-</a:t>
            </a:r>
          </a:p>
          <a:p>
            <a:r>
              <a:rPr lang="en-US" dirty="0"/>
              <a:t>Drop in heat temperature </a:t>
            </a:r>
          </a:p>
          <a:p>
            <a:r>
              <a:rPr lang="en-US" dirty="0"/>
              <a:t>Relative humidity </a:t>
            </a:r>
          </a:p>
          <a:p>
            <a:pPr marL="45720" indent="0">
              <a:buNone/>
            </a:pPr>
            <a:r>
              <a:rPr lang="en-US" sz="3600" dirty="0"/>
              <a:t>To calculate:-</a:t>
            </a:r>
          </a:p>
          <a:p>
            <a:r>
              <a:rPr lang="en-US" dirty="0"/>
              <a:t>Cooling Capacity  </a:t>
            </a:r>
          </a:p>
          <a:p>
            <a:r>
              <a:rPr lang="en-US" dirty="0"/>
              <a:t>Evaporative efficiency  </a:t>
            </a:r>
          </a:p>
          <a:p>
            <a:endParaRPr lang="en-US" dirty="0"/>
          </a:p>
        </p:txBody>
      </p:sp>
    </p:spTree>
    <p:extLst>
      <p:ext uri="{BB962C8B-B14F-4D97-AF65-F5344CB8AC3E}">
        <p14:creationId xmlns:p14="http://schemas.microsoft.com/office/powerpoint/2010/main" val="34134766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1C9E6-A83A-440C-AE19-5E945E894CE1}"/>
              </a:ext>
            </a:extLst>
          </p:cNvPr>
          <p:cNvSpPr>
            <a:spLocks noGrp="1"/>
          </p:cNvSpPr>
          <p:nvPr>
            <p:ph type="title"/>
          </p:nvPr>
        </p:nvSpPr>
        <p:spPr>
          <a:xfrm>
            <a:off x="179512" y="-531439"/>
            <a:ext cx="8964488" cy="3230252"/>
          </a:xfrm>
        </p:spPr>
        <p:txBody>
          <a:bodyPr>
            <a:normAutofit/>
          </a:bodyPr>
          <a:lstStyle/>
          <a:p>
            <a:r>
              <a:rPr lang="en-US" sz="3600" dirty="0"/>
              <a:t>Simulated Prototype was </a:t>
            </a:r>
            <a:r>
              <a:rPr lang="en-US" sz="3600" dirty="0">
                <a:solidFill>
                  <a:schemeClr val="tx1"/>
                </a:solidFill>
              </a:rPr>
              <a:t>constructed and  it has been experimented  </a:t>
            </a:r>
            <a:r>
              <a:rPr lang="en-US" sz="3600" i="1" u="sng" dirty="0">
                <a:solidFill>
                  <a:schemeClr val="tx1"/>
                </a:solidFill>
              </a:rPr>
              <a:t>it gives 2Total 7 </a:t>
            </a:r>
            <a:r>
              <a:rPr lang="en-US" sz="3600" dirty="0">
                <a:solidFill>
                  <a:schemeClr val="tx1"/>
                </a:solidFill>
              </a:rPr>
              <a:t>C degree decreases in temperature  Centigrade  degree lower to regular  ones </a:t>
            </a:r>
            <a:r>
              <a:rPr lang="en-US" sz="3600" b="1" u="sng" dirty="0">
                <a:solidFill>
                  <a:schemeClr val="tx1"/>
                </a:solidFill>
              </a:rPr>
              <a:t>total 5 </a:t>
            </a:r>
            <a:r>
              <a:rPr lang="en-US" sz="3600" b="1" u="sng" dirty="0"/>
              <a:t>C </a:t>
            </a:r>
          </a:p>
        </p:txBody>
      </p:sp>
      <p:pic>
        <p:nvPicPr>
          <p:cNvPr id="5" name="Content Placeholder 4">
            <a:extLst>
              <a:ext uri="{FF2B5EF4-FFF2-40B4-BE49-F238E27FC236}">
                <a16:creationId xmlns:a16="http://schemas.microsoft.com/office/drawing/2014/main" id="{AF9357E3-7F99-459F-8047-81C5BCEB84A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498475" y="3098504"/>
            <a:ext cx="3538537" cy="2880320"/>
          </a:xfrm>
        </p:spPr>
      </p:pic>
      <p:pic>
        <p:nvPicPr>
          <p:cNvPr id="4" name="Picture 3">
            <a:extLst>
              <a:ext uri="{FF2B5EF4-FFF2-40B4-BE49-F238E27FC236}">
                <a16:creationId xmlns:a16="http://schemas.microsoft.com/office/drawing/2014/main" id="{EBF06BDC-314B-48FE-B059-8C459A50FC0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2707197"/>
            <a:ext cx="4283968" cy="3600736"/>
          </a:xfrm>
          <a:prstGeom prst="rect">
            <a:avLst/>
          </a:prstGeom>
        </p:spPr>
      </p:pic>
    </p:spTree>
    <p:extLst>
      <p:ext uri="{BB962C8B-B14F-4D97-AF65-F5344CB8AC3E}">
        <p14:creationId xmlns:p14="http://schemas.microsoft.com/office/powerpoint/2010/main" val="27617610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18E48617-41E1-49A5-8B70-61F23BE11850}"/>
              </a:ext>
            </a:extLst>
          </p:cNvPr>
          <p:cNvSpPr>
            <a:spLocks noGrp="1"/>
          </p:cNvSpPr>
          <p:nvPr>
            <p:ph type="body" idx="1"/>
          </p:nvPr>
        </p:nvSpPr>
        <p:spPr/>
        <p:txBody>
          <a:bodyPr/>
          <a:lstStyle/>
          <a:p>
            <a:r>
              <a:rPr lang="en-US" dirty="0"/>
              <a:t>Water distributer </a:t>
            </a:r>
          </a:p>
        </p:txBody>
      </p:sp>
      <p:sp>
        <p:nvSpPr>
          <p:cNvPr id="11" name="Text Placeholder 10">
            <a:extLst>
              <a:ext uri="{FF2B5EF4-FFF2-40B4-BE49-F238E27FC236}">
                <a16:creationId xmlns:a16="http://schemas.microsoft.com/office/drawing/2014/main" id="{34A28D61-0F6F-46F4-BDA7-ABB233B1494E}"/>
              </a:ext>
            </a:extLst>
          </p:cNvPr>
          <p:cNvSpPr>
            <a:spLocks noGrp="1"/>
          </p:cNvSpPr>
          <p:nvPr>
            <p:ph type="body" sz="quarter" idx="3"/>
          </p:nvPr>
        </p:nvSpPr>
        <p:spPr/>
        <p:txBody>
          <a:bodyPr/>
          <a:lstStyle/>
          <a:p>
            <a:r>
              <a:rPr lang="en-US" dirty="0"/>
              <a:t>The turbo fan</a:t>
            </a:r>
          </a:p>
        </p:txBody>
      </p:sp>
      <p:sp>
        <p:nvSpPr>
          <p:cNvPr id="2" name="Title 1">
            <a:extLst>
              <a:ext uri="{FF2B5EF4-FFF2-40B4-BE49-F238E27FC236}">
                <a16:creationId xmlns:a16="http://schemas.microsoft.com/office/drawing/2014/main" id="{9E9E4E44-4ECF-4630-856E-B46F260A7A07}"/>
              </a:ext>
            </a:extLst>
          </p:cNvPr>
          <p:cNvSpPr>
            <a:spLocks noGrp="1"/>
          </p:cNvSpPr>
          <p:nvPr>
            <p:ph type="title"/>
          </p:nvPr>
        </p:nvSpPr>
        <p:spPr/>
        <p:txBody>
          <a:bodyPr/>
          <a:lstStyle/>
          <a:p>
            <a:r>
              <a:rPr lang="en-US" dirty="0">
                <a:solidFill>
                  <a:schemeClr val="tx1"/>
                </a:solidFill>
              </a:rPr>
              <a:t>The Horizontal cooling pad</a:t>
            </a:r>
          </a:p>
        </p:txBody>
      </p:sp>
      <p:pic>
        <p:nvPicPr>
          <p:cNvPr id="9" name="Content Placeholder 8">
            <a:extLst>
              <a:ext uri="{FF2B5EF4-FFF2-40B4-BE49-F238E27FC236}">
                <a16:creationId xmlns:a16="http://schemas.microsoft.com/office/drawing/2014/main" id="{3C61039C-ADC6-4C17-9B02-4A82E778315F}"/>
              </a:ext>
            </a:extLst>
          </p:cNvPr>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914400" y="3672089"/>
            <a:ext cx="3565525" cy="2376085"/>
          </a:xfrm>
        </p:spPr>
      </p:pic>
      <p:pic>
        <p:nvPicPr>
          <p:cNvPr id="14" name="Content Placeholder 13">
            <a:extLst>
              <a:ext uri="{FF2B5EF4-FFF2-40B4-BE49-F238E27FC236}">
                <a16:creationId xmlns:a16="http://schemas.microsoft.com/office/drawing/2014/main" id="{17AD5C76-1586-450A-B72C-A5C16CE7D134}"/>
              </a:ext>
            </a:extLst>
          </p:cNvPr>
          <p:cNvPicPr>
            <a:picLocks noGrp="1" noChangeAspect="1"/>
          </p:cNvPicPr>
          <p:nvPr>
            <p:ph sz="quarter" idx="14"/>
          </p:nvPr>
        </p:nvPicPr>
        <p:blipFill>
          <a:blip r:embed="rId3" cstate="print">
            <a:extLst>
              <a:ext uri="{28A0092B-C50C-407E-A947-70E740481C1C}">
                <a14:useLocalDpi xmlns:a14="http://schemas.microsoft.com/office/drawing/2010/main" val="0"/>
              </a:ext>
            </a:extLst>
          </a:blip>
          <a:stretch>
            <a:fillRect/>
          </a:stretch>
        </p:blipFill>
        <p:spPr>
          <a:xfrm>
            <a:off x="4681538" y="3671094"/>
            <a:ext cx="3567112" cy="2378074"/>
          </a:xfrm>
        </p:spPr>
      </p:pic>
    </p:spTree>
    <p:extLst>
      <p:ext uri="{BB962C8B-B14F-4D97-AF65-F5344CB8AC3E}">
        <p14:creationId xmlns:p14="http://schemas.microsoft.com/office/powerpoint/2010/main" val="12163515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AFB81-7464-4F12-8DDF-8460CA0AFA90}"/>
              </a:ext>
            </a:extLst>
          </p:cNvPr>
          <p:cNvSpPr>
            <a:spLocks noGrp="1"/>
          </p:cNvSpPr>
          <p:nvPr>
            <p:ph type="title"/>
          </p:nvPr>
        </p:nvSpPr>
        <p:spPr/>
        <p:txBody>
          <a:bodyPr/>
          <a:lstStyle/>
          <a:p>
            <a:endParaRPr lang="en-US"/>
          </a:p>
        </p:txBody>
      </p:sp>
      <p:pic>
        <p:nvPicPr>
          <p:cNvPr id="6" name="Content Placeholder 5">
            <a:extLst>
              <a:ext uri="{FF2B5EF4-FFF2-40B4-BE49-F238E27FC236}">
                <a16:creationId xmlns:a16="http://schemas.microsoft.com/office/drawing/2014/main" id="{24B6976A-3B64-4D93-8C70-B4C98EB2E309}"/>
              </a:ext>
            </a:extLst>
          </p:cNvPr>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rot="5400000">
            <a:off x="-882650" y="882650"/>
            <a:ext cx="6337300" cy="4572000"/>
          </a:xfrm>
        </p:spPr>
      </p:pic>
      <p:pic>
        <p:nvPicPr>
          <p:cNvPr id="8" name="Content Placeholder 7">
            <a:extLst>
              <a:ext uri="{FF2B5EF4-FFF2-40B4-BE49-F238E27FC236}">
                <a16:creationId xmlns:a16="http://schemas.microsoft.com/office/drawing/2014/main" id="{8340B75A-C748-4BF6-904A-1024679B313B}"/>
              </a:ext>
            </a:extLst>
          </p:cNvPr>
          <p:cNvPicPr>
            <a:picLocks noGrp="1" noChangeAspect="1"/>
          </p:cNvPicPr>
          <p:nvPr>
            <p:ph sz="quarter" idx="14"/>
          </p:nvPr>
        </p:nvPicPr>
        <p:blipFill>
          <a:blip r:embed="rId3" cstate="print">
            <a:extLst>
              <a:ext uri="{28A0092B-C50C-407E-A947-70E740481C1C}">
                <a14:useLocalDpi xmlns:a14="http://schemas.microsoft.com/office/drawing/2010/main" val="0"/>
              </a:ext>
            </a:extLst>
          </a:blip>
          <a:stretch>
            <a:fillRect/>
          </a:stretch>
        </p:blipFill>
        <p:spPr>
          <a:xfrm rot="5400000">
            <a:off x="3598799" y="973200"/>
            <a:ext cx="6338888" cy="4392488"/>
          </a:xfrm>
        </p:spPr>
      </p:pic>
    </p:spTree>
    <p:extLst>
      <p:ext uri="{BB962C8B-B14F-4D97-AF65-F5344CB8AC3E}">
        <p14:creationId xmlns:p14="http://schemas.microsoft.com/office/powerpoint/2010/main" val="23381850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45720" indent="0">
              <a:buNone/>
            </a:pPr>
            <a:r>
              <a:rPr lang="en-US" sz="3600" dirty="0"/>
              <a:t>Conclusion and Recommendation </a:t>
            </a:r>
          </a:p>
          <a:p>
            <a:r>
              <a:rPr lang="en-US" dirty="0"/>
              <a:t>Simulation and modeling prototype </a:t>
            </a:r>
          </a:p>
          <a:p>
            <a:r>
              <a:rPr lang="en-US" dirty="0"/>
              <a:t>Real scale greenhouse with the new concepts </a:t>
            </a:r>
          </a:p>
          <a:p>
            <a:r>
              <a:rPr lang="en-US" dirty="0"/>
              <a:t>Developing through conducting an experiments approach </a:t>
            </a:r>
          </a:p>
        </p:txBody>
      </p:sp>
    </p:spTree>
    <p:extLst>
      <p:ext uri="{BB962C8B-B14F-4D97-AF65-F5344CB8AC3E}">
        <p14:creationId xmlns:p14="http://schemas.microsoft.com/office/powerpoint/2010/main" val="17823509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315200" cy="1052736"/>
          </a:xfrm>
        </p:spPr>
        <p:txBody>
          <a:bodyPr/>
          <a:lstStyle/>
          <a:p>
            <a:r>
              <a:rPr lang="en-US" dirty="0"/>
              <a:t>Hussein Ibrahim </a:t>
            </a:r>
          </a:p>
        </p:txBody>
      </p:sp>
      <p:sp>
        <p:nvSpPr>
          <p:cNvPr id="3" name="Content Placeholder 2"/>
          <p:cNvSpPr>
            <a:spLocks noGrp="1"/>
          </p:cNvSpPr>
          <p:nvPr>
            <p:ph idx="1"/>
          </p:nvPr>
        </p:nvSpPr>
        <p:spPr>
          <a:xfrm>
            <a:off x="914400" y="1124744"/>
            <a:ext cx="7315200" cy="5733255"/>
          </a:xfrm>
        </p:spPr>
        <p:txBody>
          <a:bodyPr>
            <a:normAutofit/>
          </a:bodyPr>
          <a:lstStyle/>
          <a:p>
            <a:pPr marL="45720" indent="0">
              <a:buNone/>
            </a:pPr>
            <a:r>
              <a:rPr lang="en-US" dirty="0"/>
              <a:t>Private inventor</a:t>
            </a:r>
          </a:p>
          <a:p>
            <a:pPr marL="45720" indent="0">
              <a:buNone/>
            </a:pPr>
            <a:r>
              <a:rPr lang="en-US" dirty="0"/>
              <a:t>Volunteer researcher at University of Khartoum</a:t>
            </a:r>
          </a:p>
          <a:p>
            <a:pPr marL="45720" indent="0">
              <a:buNone/>
            </a:pPr>
            <a:r>
              <a:rPr lang="en-US" sz="2800" b="1" i="1" u="sng" dirty="0"/>
              <a:t>Other Inventions</a:t>
            </a:r>
          </a:p>
          <a:p>
            <a:pPr>
              <a:buFont typeface="Wingdings" pitchFamily="2" charset="2"/>
              <a:buChar char="Ø"/>
            </a:pPr>
            <a:r>
              <a:rPr lang="en-US" dirty="0">
                <a:solidFill>
                  <a:srgbClr val="FFFF00"/>
                </a:solidFill>
              </a:rPr>
              <a:t>Water Purification Unit for Rural Areas</a:t>
            </a:r>
          </a:p>
          <a:p>
            <a:pPr>
              <a:buFont typeface="Wingdings" pitchFamily="2" charset="2"/>
              <a:buChar char="Ø"/>
            </a:pPr>
            <a:r>
              <a:rPr lang="en-US" dirty="0">
                <a:solidFill>
                  <a:srgbClr val="FFFF00"/>
                </a:solidFill>
              </a:rPr>
              <a:t>Biological Septic tank for outback areas</a:t>
            </a:r>
          </a:p>
          <a:p>
            <a:pPr>
              <a:buFont typeface="Wingdings" pitchFamily="2" charset="2"/>
              <a:buChar char="Ø"/>
            </a:pPr>
            <a:r>
              <a:rPr lang="en-US" dirty="0">
                <a:solidFill>
                  <a:srgbClr val="FFFF00"/>
                </a:solidFill>
              </a:rPr>
              <a:t>Waste water Conservation  (Wooden garden Scheme )</a:t>
            </a:r>
          </a:p>
          <a:p>
            <a:pPr>
              <a:buFont typeface="Wingdings" pitchFamily="2" charset="2"/>
              <a:buChar char="Ø"/>
            </a:pPr>
            <a:r>
              <a:rPr lang="en-US" dirty="0">
                <a:solidFill>
                  <a:srgbClr val="FFFF00"/>
                </a:solidFill>
              </a:rPr>
              <a:t>Water desalination using energy of sea waves </a:t>
            </a:r>
          </a:p>
          <a:p>
            <a:pPr>
              <a:buFont typeface="Wingdings" pitchFamily="2" charset="2"/>
              <a:buChar char="Ø"/>
            </a:pPr>
            <a:endParaRPr lang="en-US" dirty="0">
              <a:solidFill>
                <a:srgbClr val="FFFF00"/>
              </a:solidFill>
            </a:endParaRPr>
          </a:p>
          <a:p>
            <a:pPr marL="45720" indent="0">
              <a:buNone/>
            </a:pPr>
            <a:r>
              <a:rPr lang="en-US" b="1" i="1" u="sng" dirty="0"/>
              <a:t>Contact Information </a:t>
            </a:r>
          </a:p>
          <a:p>
            <a:pPr marL="45720" indent="0">
              <a:buNone/>
            </a:pPr>
            <a:r>
              <a:rPr lang="en-US" dirty="0" err="1"/>
              <a:t>Whatsapp</a:t>
            </a:r>
            <a:r>
              <a:rPr lang="en-US" dirty="0"/>
              <a:t> No-+249 (0) 9 184 08 002</a:t>
            </a:r>
          </a:p>
          <a:p>
            <a:pPr marL="45720" indent="0">
              <a:buNone/>
            </a:pPr>
            <a:r>
              <a:rPr lang="en-US" dirty="0"/>
              <a:t>Mobile +966 56 77 31 484 , Riyadh , </a:t>
            </a:r>
            <a:r>
              <a:rPr lang="en-US"/>
              <a:t>Saudi Arabia </a:t>
            </a:r>
            <a:endParaRPr lang="en-US" dirty="0"/>
          </a:p>
          <a:p>
            <a:pPr marL="45720" indent="0">
              <a:buNone/>
            </a:pPr>
            <a:r>
              <a:rPr lang="en-US" b="1" i="1" u="sng" dirty="0"/>
              <a:t>Emails</a:t>
            </a:r>
            <a:r>
              <a:rPr lang="en-US" dirty="0"/>
              <a:t> </a:t>
            </a:r>
          </a:p>
          <a:p>
            <a:pPr marL="45720" indent="0">
              <a:buNone/>
            </a:pPr>
            <a:r>
              <a:rPr lang="en-US" dirty="0">
                <a:solidFill>
                  <a:srgbClr val="FF0000"/>
                </a:solidFill>
                <a:hlinkClick r:id="rId2"/>
              </a:rPr>
              <a:t>hussio777@hotmail.com</a:t>
            </a:r>
            <a:endParaRPr lang="en-US" dirty="0">
              <a:solidFill>
                <a:srgbClr val="FF0000"/>
              </a:solidFill>
            </a:endParaRPr>
          </a:p>
          <a:p>
            <a:pPr marL="45720" indent="0">
              <a:buNone/>
            </a:pPr>
            <a:r>
              <a:rPr lang="en-US" dirty="0">
                <a:solidFill>
                  <a:srgbClr val="FF0000"/>
                </a:solidFill>
                <a:hlinkClick r:id="rId3"/>
              </a:rPr>
              <a:t>hussio6719@gmail.com</a:t>
            </a:r>
            <a:endParaRPr lang="en-US" dirty="0">
              <a:solidFill>
                <a:srgbClr val="FF0000"/>
              </a:solidFill>
            </a:endParaRPr>
          </a:p>
          <a:p>
            <a:pPr marL="45720" indent="0">
              <a:buNone/>
            </a:pPr>
            <a:r>
              <a:rPr lang="en-US" dirty="0">
                <a:solidFill>
                  <a:srgbClr val="FF0000"/>
                </a:solidFill>
                <a:hlinkClick r:id="rId4"/>
              </a:rPr>
              <a:t>hussio67@yahoo.co.uk</a:t>
            </a:r>
            <a:r>
              <a:rPr lang="en-US" dirty="0">
                <a:solidFill>
                  <a:srgbClr val="FF0000"/>
                </a:solidFill>
              </a:rPr>
              <a:t>             </a:t>
            </a:r>
            <a:r>
              <a:rPr lang="en-US" dirty="0">
                <a:hlinkClick r:id="rId5"/>
              </a:rPr>
              <a:t>www.zebraagricultural.com</a:t>
            </a:r>
            <a:endParaRPr lang="en-US" dirty="0"/>
          </a:p>
          <a:p>
            <a:pPr marL="45720" indent="0">
              <a:buNone/>
            </a:pPr>
            <a:endParaRPr lang="en-US" dirty="0">
              <a:solidFill>
                <a:srgbClr val="FF0000"/>
              </a:solidFill>
            </a:endParaRPr>
          </a:p>
          <a:p>
            <a:pPr marL="45720" indent="0">
              <a:buNone/>
            </a:pPr>
            <a:endParaRPr lang="en-US" dirty="0"/>
          </a:p>
        </p:txBody>
      </p:sp>
    </p:spTree>
    <p:extLst>
      <p:ext uri="{BB962C8B-B14F-4D97-AF65-F5344CB8AC3E}">
        <p14:creationId xmlns:p14="http://schemas.microsoft.com/office/powerpoint/2010/main" val="38946355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Hussein Ibrahim </a:t>
            </a:r>
            <a:br>
              <a:rPr lang="en-US" dirty="0"/>
            </a:br>
            <a:endParaRPr lang="en-US" dirty="0"/>
          </a:p>
        </p:txBody>
      </p:sp>
      <p:sp>
        <p:nvSpPr>
          <p:cNvPr id="3" name="Content Placeholder 2"/>
          <p:cNvSpPr>
            <a:spLocks noGrp="1"/>
          </p:cNvSpPr>
          <p:nvPr>
            <p:ph idx="1"/>
          </p:nvPr>
        </p:nvSpPr>
        <p:spPr/>
        <p:txBody>
          <a:bodyPr>
            <a:noAutofit/>
          </a:bodyPr>
          <a:lstStyle/>
          <a:p>
            <a:pPr marL="45720" indent="0">
              <a:buNone/>
            </a:pPr>
            <a:r>
              <a:rPr lang="en-US" sz="7200"/>
              <a:t>      The </a:t>
            </a:r>
            <a:r>
              <a:rPr lang="en-US" sz="7200" dirty="0"/>
              <a:t>End </a:t>
            </a:r>
          </a:p>
          <a:p>
            <a:endParaRPr lang="en-US" sz="7200" dirty="0"/>
          </a:p>
          <a:p>
            <a:pPr marL="45720" indent="0">
              <a:buNone/>
            </a:pPr>
            <a:r>
              <a:rPr lang="en-US" sz="7200" dirty="0"/>
              <a:t>     Thank you </a:t>
            </a:r>
          </a:p>
        </p:txBody>
      </p:sp>
    </p:spTree>
    <p:extLst>
      <p:ext uri="{BB962C8B-B14F-4D97-AF65-F5344CB8AC3E}">
        <p14:creationId xmlns:p14="http://schemas.microsoft.com/office/powerpoint/2010/main" val="10002924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Perspective">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498</TotalTime>
  <Words>1154</Words>
  <Application>Microsoft Office PowerPoint</Application>
  <PresentationFormat>On-screen Show (4:3)</PresentationFormat>
  <Paragraphs>142</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Trebuchet MS</vt:lpstr>
      <vt:lpstr>Verdana</vt:lpstr>
      <vt:lpstr>Wingdings</vt:lpstr>
      <vt:lpstr>Perspective</vt:lpstr>
      <vt:lpstr>Increasing the efficiency of the greenhouses cooling for agriculture in dry hot areas Using Invented Indirect Evaporative Air Cooling </vt:lpstr>
      <vt:lpstr>Presentation Submitted to  ابتكارات المملكه  King Saudi Arabia Eptikarat </vt:lpstr>
      <vt:lpstr>Developing the cooling efficiency and distributing in greenhouses </vt:lpstr>
      <vt:lpstr>Registered Patent, Submitted to WIPO International under the number    </vt:lpstr>
      <vt:lpstr>Local and international certificate </vt:lpstr>
      <vt:lpstr>Invented and designed by  Hussein Ibrahim  BSC Honor Agricultural Sciences  University of Gezira , Sudan  BSc Water sciences From UNESCO chair Institute, Inventor and  Founder of www.zebraagricultural.com   </vt:lpstr>
      <vt:lpstr>Horizontal Air Cooling Objectives  </vt:lpstr>
      <vt:lpstr>State of the Problem </vt:lpstr>
      <vt:lpstr>Invented Concepts &amp; Principles </vt:lpstr>
      <vt:lpstr>Methodology </vt:lpstr>
      <vt:lpstr>For Example  Using evaporative cooling, exhaust air at a temperature between 24 und 28°C and humidity of 95% RH can be cooled down by approx. 9 K (exhaust air humidity 30%) or approx. 5 K (exhaust air humidity 60%). The drier t</vt:lpstr>
      <vt:lpstr>Applying Data to </vt:lpstr>
      <vt:lpstr>PowerPoint Presentation</vt:lpstr>
      <vt:lpstr>Vertical cooling pad alone </vt:lpstr>
      <vt:lpstr>PowerPoint Presentation</vt:lpstr>
      <vt:lpstr>PowerPoint Presentation</vt:lpstr>
      <vt:lpstr>Discription </vt:lpstr>
      <vt:lpstr>Principles &amp; Concipts </vt:lpstr>
      <vt:lpstr>IEAC Vs DEAC </vt:lpstr>
      <vt:lpstr>Principles in Greenhouses</vt:lpstr>
      <vt:lpstr>Greenhouses cooling </vt:lpstr>
      <vt:lpstr>Greenhouses cooling  via Hor CP</vt:lpstr>
      <vt:lpstr>PowerPoint Presentation</vt:lpstr>
      <vt:lpstr>PowerPoint Presentation</vt:lpstr>
      <vt:lpstr>PowerPoint Presentation</vt:lpstr>
      <vt:lpstr>Option 2</vt:lpstr>
      <vt:lpstr>PowerPoint Presentation</vt:lpstr>
      <vt:lpstr>Extra cooling pads and extra turbo fans </vt:lpstr>
      <vt:lpstr>Option 2 Using multi turbo fans and multi cooling pads for</vt:lpstr>
      <vt:lpstr>Conducting a tide strict experiments to determine the heat exchange value that added by the horizontal cooling pad system  </vt:lpstr>
      <vt:lpstr>Simulated Prototype was constructed and  it has been experimented  it gives 2Total 7 C degree decreases in temperature  Centigrade  degree lower to regular  ones total 5 C </vt:lpstr>
      <vt:lpstr>The Horizontal cooling pad</vt:lpstr>
      <vt:lpstr>PowerPoint Presentation</vt:lpstr>
      <vt:lpstr>PowerPoint Presentation</vt:lpstr>
      <vt:lpstr>Hussein Ibrahim </vt:lpstr>
      <vt:lpstr>Hussein Ibrahim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55</cp:revision>
  <dcterms:created xsi:type="dcterms:W3CDTF">2021-12-30T07:00:45Z</dcterms:created>
  <dcterms:modified xsi:type="dcterms:W3CDTF">2022-10-08T03:43:17Z</dcterms:modified>
</cp:coreProperties>
</file>