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3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1E70E-87E5-4BC8-971D-582E060F169E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0DC6C5-3C9F-499F-AAD9-00EA4AABBF7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4460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BF76F2-6D31-4AB2-808E-61DBC6384C6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528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211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9859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2683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9250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71477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050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094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95723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6408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27557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152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8679E-5021-4504-8C45-EB3402EDD9AC}" type="datetimeFigureOut">
              <a:rPr lang="en-IN" smtClean="0"/>
              <a:t>02-02-2022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C513F-7713-4F43-B72C-088A8C0FCAD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32715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22592"/>
            <a:ext cx="8908412" cy="81368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41655" marR="5080" indent="-529590">
              <a:lnSpc>
                <a:spcPct val="100000"/>
              </a:lnSpc>
              <a:spcBef>
                <a:spcPts val="105"/>
              </a:spcBef>
            </a:pPr>
            <a:r>
              <a:rPr lang="en-US" sz="2600" b="1" spc="-40" dirty="0" smtClean="0">
                <a:solidFill>
                  <a:srgbClr val="FF0000"/>
                </a:solidFill>
              </a:rPr>
              <a:t>Utilization of </a:t>
            </a:r>
            <a:r>
              <a:rPr sz="2600" b="1" spc="-40" dirty="0" smtClean="0">
                <a:solidFill>
                  <a:srgbClr val="FF0000"/>
                </a:solidFill>
              </a:rPr>
              <a:t>Waste </a:t>
            </a:r>
            <a:r>
              <a:rPr sz="2600" b="1" spc="-5" dirty="0" smtClean="0">
                <a:solidFill>
                  <a:srgbClr val="FF0000"/>
                </a:solidFill>
              </a:rPr>
              <a:t>Plastic</a:t>
            </a:r>
            <a:r>
              <a:rPr lang="en-US" sz="2600" b="1" spc="-5" dirty="0" smtClean="0">
                <a:solidFill>
                  <a:srgbClr val="FF0000"/>
                </a:solidFill>
              </a:rPr>
              <a:t> in Designing Tiles for Societal Applications</a:t>
            </a:r>
            <a:r>
              <a:rPr lang="en-IN" sz="2600" b="1" spc="-5" dirty="0" smtClean="0">
                <a:solidFill>
                  <a:srgbClr val="FF0000"/>
                </a:solidFill>
              </a:rPr>
              <a:t> </a:t>
            </a:r>
            <a:endParaRPr sz="2600" b="1" dirty="0">
              <a:solidFill>
                <a:srgbClr val="FF0000"/>
              </a:solidFill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19516" y="793045"/>
            <a:ext cx="7208520" cy="3191831"/>
            <a:chOff x="1217675" y="858011"/>
            <a:chExt cx="7208520" cy="3191831"/>
          </a:xfrm>
        </p:grpSpPr>
        <p:sp>
          <p:nvSpPr>
            <p:cNvPr id="4" name="object 4"/>
            <p:cNvSpPr/>
            <p:nvPr/>
          </p:nvSpPr>
          <p:spPr>
            <a:xfrm>
              <a:off x="1217675" y="3067811"/>
              <a:ext cx="7208520" cy="0"/>
            </a:xfrm>
            <a:custGeom>
              <a:avLst/>
              <a:gdLst/>
              <a:ahLst/>
              <a:cxnLst/>
              <a:rect l="l" t="t" r="r" b="b"/>
              <a:pathLst>
                <a:path w="7208520">
                  <a:moveTo>
                    <a:pt x="0" y="0"/>
                  </a:moveTo>
                  <a:lnTo>
                    <a:pt x="7208520" y="0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5231" y="858011"/>
              <a:ext cx="6690359" cy="21686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43550" y="3121727"/>
              <a:ext cx="1091184" cy="928115"/>
            </a:xfrm>
            <a:prstGeom prst="rect">
              <a:avLst/>
            </a:prstGeom>
          </p:spPr>
        </p:pic>
      </p:grpSp>
      <p:pic>
        <p:nvPicPr>
          <p:cNvPr id="8" name="object 7">
            <a:extLst>
              <a:ext uri="{FF2B5EF4-FFF2-40B4-BE49-F238E27FC236}">
                <a16:creationId xmlns="" xmlns:a16="http://schemas.microsoft.com/office/drawing/2014/main" id="{4D780F07-ADD6-4A80-AEF1-C3F4813127A7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51044" y="792087"/>
            <a:ext cx="1587056" cy="2168651"/>
          </a:xfrm>
          <a:prstGeom prst="rect">
            <a:avLst/>
          </a:prstGeom>
        </p:spPr>
      </p:pic>
      <p:pic>
        <p:nvPicPr>
          <p:cNvPr id="9" name="object 12">
            <a:extLst>
              <a:ext uri="{FF2B5EF4-FFF2-40B4-BE49-F238E27FC236}">
                <a16:creationId xmlns="" xmlns:a16="http://schemas.microsoft.com/office/drawing/2014/main" id="{97F26B0A-0395-4907-B5C4-260350404808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74812" y="2950644"/>
            <a:ext cx="2133600" cy="1342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B9BEEB5E-CCE2-464C-9C78-4289325C718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4068"/>
            <a:ext cx="1160560" cy="1449695"/>
          </a:xfrm>
          <a:prstGeom prst="rect">
            <a:avLst/>
          </a:prstGeom>
        </p:spPr>
      </p:pic>
      <p:pic>
        <p:nvPicPr>
          <p:cNvPr id="15" name="object 11">
            <a:extLst>
              <a:ext uri="{FF2B5EF4-FFF2-40B4-BE49-F238E27FC236}">
                <a16:creationId xmlns="" xmlns:a16="http://schemas.microsoft.com/office/drawing/2014/main" id="{608FAFBD-8BAE-4105-9C67-132CAE87E336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92162" y="4920324"/>
            <a:ext cx="1568196" cy="1778507"/>
          </a:xfrm>
          <a:prstGeom prst="rect">
            <a:avLst/>
          </a:prstGeom>
        </p:spPr>
      </p:pic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AC14A868-1E19-4ABA-BEA8-FF6200930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07413" y="3907356"/>
            <a:ext cx="9929813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2544" tIns="34914" rIns="809370" bIns="0" anchor="ctr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Dr. S.K. Dhawan</a:t>
            </a:r>
            <a:r>
              <a:rPr lang="hi-IN" sz="2400" dirty="0">
                <a:latin typeface="Calibri" pitchFamily="34" charset="0"/>
                <a:cs typeface="Mangal" pitchFamily="18" charset="0"/>
              </a:rPr>
              <a:t/>
            </a:r>
            <a:br>
              <a:rPr lang="hi-IN" sz="2400" dirty="0">
                <a:latin typeface="Calibri" pitchFamily="34" charset="0"/>
                <a:cs typeface="Mangal" pitchFamily="18" charset="0"/>
              </a:rPr>
            </a:br>
            <a:r>
              <a:rPr lang="en-US" sz="2400" dirty="0">
                <a:latin typeface="Calibri" pitchFamily="34" charset="0"/>
              </a:rPr>
              <a:t>Chairman, Solid Waste Management &amp; Waste Plastic Management Group (CPCB)</a:t>
            </a:r>
            <a:r>
              <a:rPr lang="hi-IN" sz="2400" dirty="0">
                <a:latin typeface="Calibri" pitchFamily="34" charset="0"/>
                <a:cs typeface="Mangal" pitchFamily="18" charset="0"/>
              </a:rPr>
              <a:t/>
            </a:r>
            <a:br>
              <a:rPr lang="hi-IN" sz="2400" dirty="0">
                <a:latin typeface="Calibri" pitchFamily="34" charset="0"/>
                <a:cs typeface="Mangal" pitchFamily="18" charset="0"/>
              </a:rPr>
            </a:br>
            <a:r>
              <a:rPr lang="en-US" sz="2400" dirty="0">
                <a:solidFill>
                  <a:srgbClr val="7030A0"/>
                </a:solidFill>
                <a:latin typeface="Calibri" pitchFamily="34" charset="0"/>
              </a:rPr>
              <a:t>&amp;</a:t>
            </a:r>
          </a:p>
          <a:p>
            <a:pPr algn="ctr"/>
            <a:r>
              <a:rPr lang="en-US" sz="2400" dirty="0">
                <a:latin typeface="Calibri" pitchFamily="34" charset="0"/>
              </a:rPr>
              <a:t>Emeritus Scientist</a:t>
            </a:r>
          </a:p>
          <a:p>
            <a:pPr algn="ctr" eaLnBrk="0" hangingPunct="0"/>
            <a:r>
              <a:rPr lang="en-US" sz="2400" dirty="0">
                <a:solidFill>
                  <a:srgbClr val="FF0000"/>
                </a:solidFill>
                <a:latin typeface="Calibri" pitchFamily="34" charset="0"/>
                <a:cs typeface="Mangal" pitchFamily="18" charset="0"/>
              </a:rPr>
              <a:t>CSIR – National Physical Laboratory</a:t>
            </a:r>
            <a:endParaRPr lang="en-US" sz="2400" dirty="0">
              <a:solidFill>
                <a:srgbClr val="FF0000"/>
              </a:solidFill>
              <a:latin typeface="Calibri" pitchFamily="34" charset="0"/>
            </a:endParaRPr>
          </a:p>
          <a:p>
            <a:pPr algn="ctr" eaLnBrk="0" hangingPunct="0"/>
            <a:r>
              <a:rPr lang="en-US" sz="2400" dirty="0">
                <a:latin typeface="Calibri" pitchFamily="34" charset="0"/>
              </a:rPr>
              <a:t>(</a:t>
            </a:r>
            <a:r>
              <a:rPr lang="en-US" sz="2400" dirty="0">
                <a:latin typeface="Calibri" pitchFamily="34" charset="0"/>
                <a:cs typeface="Mangal" pitchFamily="18" charset="0"/>
              </a:rPr>
              <a:t>Ministry of Science &amp; Technology, Govt. of India</a:t>
            </a:r>
            <a:r>
              <a:rPr lang="en-US" sz="2400" dirty="0">
                <a:latin typeface="Calibri" pitchFamily="34" charset="0"/>
              </a:rPr>
              <a:t>)</a:t>
            </a:r>
          </a:p>
          <a:p>
            <a:pPr algn="ctr" eaLnBrk="0" hangingPunct="0"/>
            <a:r>
              <a:rPr lang="en-US" sz="2400" dirty="0">
                <a:solidFill>
                  <a:srgbClr val="7030A0"/>
                </a:solidFill>
                <a:latin typeface="Calibri" pitchFamily="34" charset="0"/>
                <a:cs typeface="Mangal" pitchFamily="18" charset="0"/>
              </a:rPr>
              <a:t>Dr. K.S. Krishnan Marg, New Delhi - 110012</a:t>
            </a:r>
            <a:endParaRPr lang="en-US" sz="2400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="" xmlns:a16="http://schemas.microsoft.com/office/drawing/2014/main" id="{A6462EE2-B7A1-4117-941B-3615995E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49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IN">
              <a:ea typeface="ヒラギノ角ゴ Pro W3"/>
              <a:cs typeface="ヒラギノ角ゴ Pro W3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500" b="1" dirty="0">
                <a:solidFill>
                  <a:srgbClr val="FF0000"/>
                </a:solidFill>
              </a:rPr>
              <a:t>Why Waste Plastic reinforced with </a:t>
            </a:r>
            <a:r>
              <a:rPr lang="en-US" sz="2500" b="1" dirty="0" err="1">
                <a:solidFill>
                  <a:srgbClr val="FF0000"/>
                </a:solidFill>
              </a:rPr>
              <a:t>flyash</a:t>
            </a:r>
            <a:r>
              <a:rPr lang="en-US" sz="2500" b="1" dirty="0">
                <a:solidFill>
                  <a:srgbClr val="FF0000"/>
                </a:solidFill>
              </a:rPr>
              <a:t> Tile Project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500" b="1" dirty="0">
                <a:solidFill>
                  <a:srgbClr val="FF0000"/>
                </a:solidFill>
              </a:rPr>
              <a:t>     &amp; What we planned?: </a:t>
            </a:r>
            <a:r>
              <a:rPr lang="en-US" sz="2200" b="1" dirty="0"/>
              <a:t>	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200" b="1" dirty="0"/>
          </a:p>
          <a:p>
            <a:pPr marL="415595" indent="-415595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/>
              <a:t>*	The main objective of the our innovation is to utilize </a:t>
            </a:r>
          </a:p>
          <a:p>
            <a:pPr marL="415595" indent="-415595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/>
              <a:t>	waste plastic scrap &amp; </a:t>
            </a:r>
            <a:r>
              <a:rPr lang="en-US" sz="2200" b="1" dirty="0" err="1"/>
              <a:t>flyash</a:t>
            </a:r>
            <a:r>
              <a:rPr lang="en-US" sz="2200" b="1" dirty="0"/>
              <a:t> for designing of floor tile, interlock tile, paver tile and roof tile in building of structures and rooms for general public for societal usage.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>
                <a:solidFill>
                  <a:srgbClr val="FF0000"/>
                </a:solidFill>
              </a:rPr>
              <a:t>*	Novelty and Positioning of the Work:</a:t>
            </a:r>
            <a:r>
              <a:rPr lang="en-US" sz="2200" dirty="0">
                <a:solidFill>
                  <a:srgbClr val="FF0000"/>
                </a:solidFill>
              </a:rPr>
              <a:t> 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dirty="0">
                <a:solidFill>
                  <a:srgbClr val="FF0000"/>
                </a:solidFill>
              </a:rPr>
              <a:t>	</a:t>
            </a:r>
            <a:r>
              <a:rPr lang="en-US" sz="2200" b="1" dirty="0"/>
              <a:t>Recycling of waste plastics from poly ethylene bags, bottles, and other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/>
              <a:t>	containers in the form of a tile, so that these tiles can be inserted in the panels.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>
                <a:solidFill>
                  <a:srgbClr val="FF0000"/>
                </a:solidFill>
              </a:rPr>
              <a:t>	</a:t>
            </a:r>
            <a:r>
              <a:rPr lang="en-US" sz="2200" b="1" dirty="0"/>
              <a:t>The various challenges like </a:t>
            </a:r>
            <a:r>
              <a:rPr lang="en-US" sz="2200" b="1" dirty="0">
                <a:solidFill>
                  <a:srgbClr val="0070C0"/>
                </a:solidFill>
              </a:rPr>
              <a:t>mechanical strength, flame </a:t>
            </a:r>
            <a:r>
              <a:rPr lang="en-US" sz="2200" b="1" dirty="0" err="1">
                <a:solidFill>
                  <a:srgbClr val="0070C0"/>
                </a:solidFill>
              </a:rPr>
              <a:t>retardency</a:t>
            </a:r>
            <a:r>
              <a:rPr lang="en-US" sz="2200" b="1" dirty="0">
                <a:solidFill>
                  <a:srgbClr val="0070C0"/>
                </a:solidFill>
              </a:rPr>
              <a:t>, water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>
                <a:solidFill>
                  <a:srgbClr val="0070C0"/>
                </a:solidFill>
              </a:rPr>
              <a:t>	</a:t>
            </a:r>
            <a:r>
              <a:rPr lang="en-US" sz="2200" b="1" dirty="0" err="1">
                <a:solidFill>
                  <a:srgbClr val="0070C0"/>
                </a:solidFill>
              </a:rPr>
              <a:t>premeability</a:t>
            </a:r>
            <a:r>
              <a:rPr lang="en-US" sz="2200" b="1" dirty="0">
                <a:solidFill>
                  <a:srgbClr val="0070C0"/>
                </a:solidFill>
              </a:rPr>
              <a:t> and UV- protection from sunlight &amp; antistatic response </a:t>
            </a:r>
            <a:r>
              <a:rPr lang="en-US" sz="2200" b="1" dirty="0"/>
              <a:t>is the novelty of the concept.</a:t>
            </a:r>
            <a:endParaRPr lang="en-IN" sz="2200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200" b="1" dirty="0"/>
              <a:t> </a:t>
            </a:r>
            <a:endParaRPr lang="en-IN" sz="2200" b="1" dirty="0"/>
          </a:p>
        </p:txBody>
      </p:sp>
      <p:pic>
        <p:nvPicPr>
          <p:cNvPr id="32772" name="Picture 3" descr="C:\Users\skdhawan\Desktop\WP_20160302_013.jpg"/>
          <p:cNvPicPr>
            <a:picLocks noChangeAspect="1" noChangeArrowheads="1"/>
          </p:cNvPicPr>
          <p:nvPr/>
        </p:nvPicPr>
        <p:blipFill>
          <a:blip r:embed="rId2"/>
          <a:srcRect l="11765" r="8823" b="12840"/>
          <a:stretch>
            <a:fillRect/>
          </a:stretch>
        </p:blipFill>
        <p:spPr bwMode="auto">
          <a:xfrm>
            <a:off x="7504113" y="0"/>
            <a:ext cx="163988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2" descr="C:\Users\skdhawan\Desktop\WP_20160302_010.jpg"/>
          <p:cNvPicPr>
            <a:picLocks noChangeAspect="1" noChangeArrowheads="1"/>
          </p:cNvPicPr>
          <p:nvPr/>
        </p:nvPicPr>
        <p:blipFill>
          <a:blip r:embed="rId3"/>
          <a:srcRect l="3574" r="3500" b="4762"/>
          <a:stretch>
            <a:fillRect/>
          </a:stretch>
        </p:blipFill>
        <p:spPr bwMode="auto">
          <a:xfrm>
            <a:off x="7389813" y="5348288"/>
            <a:ext cx="167163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6" descr="http://www.merton.gov.uk/living/environment/recycling/plastic_pic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4114800"/>
            <a:ext cx="674688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9" descr="http://www.merton.gov.uk/living/environment/recycling/plastic_pic_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0400" y="2514600"/>
            <a:ext cx="636588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15" descr="http://www.merton.gov.uk/living/environment/recycling/plastic_pic_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3600" y="2514600"/>
            <a:ext cx="714375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18" descr="http://www.merton.gov.uk/living/environment/recycling/plastic_pic_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305800" y="2514600"/>
            <a:ext cx="647700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2" descr="http://www.merton.gov.uk/living/environment/recycling/plastic_pic_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82775" y="5776913"/>
            <a:ext cx="7651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Picture 21" descr="http://www.merton.gov.uk/living/environment/recycling/plastic_pic_6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4688" y="5776913"/>
            <a:ext cx="762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05350" y="5180013"/>
            <a:ext cx="2479675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1" name="Picture 12" descr="C:\Users\skdhawan\AppData\Local\Temp\IMG-20180305-WA0025.jpg"/>
          <p:cNvPicPr>
            <a:picLocks noChangeAspect="1" noChangeArrowheads="1"/>
          </p:cNvPicPr>
          <p:nvPr/>
        </p:nvPicPr>
        <p:blipFill>
          <a:blip r:embed="rId11"/>
          <a:srcRect t="7520" b="14790"/>
          <a:stretch>
            <a:fillRect/>
          </a:stretch>
        </p:blipFill>
        <p:spPr bwMode="auto">
          <a:xfrm>
            <a:off x="3127375" y="5180013"/>
            <a:ext cx="1620838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4EF50C17-841A-4D26-AA69-9BCD5866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56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/>
              <a:t>Waste Plastic tiles reinforced with flyash</a:t>
            </a:r>
            <a:br>
              <a:rPr lang="en-US" sz="3200"/>
            </a:br>
            <a:r>
              <a:rPr lang="en-US" sz="3200"/>
              <a:t>installed at CSIR-National Physical Laboratory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  <p:pic>
        <p:nvPicPr>
          <p:cNvPr id="46084" name="Picture 2"/>
          <p:cNvPicPr>
            <a:picLocks noChangeAspect="1" noChangeArrowheads="1"/>
          </p:cNvPicPr>
          <p:nvPr/>
        </p:nvPicPr>
        <p:blipFill>
          <a:blip r:embed="rId2"/>
          <a:srcRect l="6956" t="18034" r="7468" b="47311"/>
          <a:stretch>
            <a:fillRect/>
          </a:stretch>
        </p:blipFill>
        <p:spPr bwMode="auto">
          <a:xfrm>
            <a:off x="-71438" y="1600200"/>
            <a:ext cx="9215438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76C9A934-3E6F-4264-9A53-E12DBA6BD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8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/>
          </a:p>
        </p:txBody>
      </p:sp>
      <p:pic>
        <p:nvPicPr>
          <p:cNvPr id="28676" name="Picture 2" descr="C:\Users\skdhawan\AppData\Local\Temp\IMG-20190524-WA00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384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1571604" y="3643314"/>
            <a:ext cx="2133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alibri" pitchFamily="34" charset="0"/>
              </a:rPr>
              <a:t>Tiles installed at Sector 15, </a:t>
            </a:r>
            <a:r>
              <a:rPr lang="en-US" b="1" dirty="0" err="1">
                <a:solidFill>
                  <a:srgbClr val="FF0000"/>
                </a:solidFill>
                <a:latin typeface="Calibri" pitchFamily="34" charset="0"/>
              </a:rPr>
              <a:t>Bandh</a:t>
            </a:r>
            <a:r>
              <a:rPr lang="en-US" b="1" dirty="0">
                <a:solidFill>
                  <a:srgbClr val="FF0000"/>
                </a:solidFill>
                <a:latin typeface="Calibri" pitchFamily="34" charset="0"/>
              </a:rPr>
              <a:t> Area,  </a:t>
            </a:r>
            <a:r>
              <a:rPr lang="en-US" b="1" dirty="0" err="1">
                <a:solidFill>
                  <a:srgbClr val="FF0000"/>
                </a:solidFill>
                <a:latin typeface="Calibri" pitchFamily="34" charset="0"/>
              </a:rPr>
              <a:t>Gurugram</a:t>
            </a:r>
            <a:endParaRPr lang="en-US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rcRect l="23474" t="10078" r="32000" b="4910"/>
          <a:stretch>
            <a:fillRect/>
          </a:stretch>
        </p:blipFill>
        <p:spPr bwMode="auto">
          <a:xfrm>
            <a:off x="5286380" y="1142984"/>
            <a:ext cx="3643306" cy="531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500694" y="142852"/>
            <a:ext cx="36433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rgbClr val="FF0000"/>
                </a:solidFill>
              </a:rPr>
              <a:t>Anand</a:t>
            </a:r>
            <a:r>
              <a:rPr lang="en-US" sz="2400" b="1" dirty="0">
                <a:solidFill>
                  <a:srgbClr val="FF0000"/>
                </a:solidFill>
              </a:rPr>
              <a:t> Mahindra has recently twitted about these tiles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E27D2B2C-4BD6-4180-911C-326C961CC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06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 descr="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4515" name="AutoShape 4" descr="Image result for smart fift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64516" name="Picture 3" descr="download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1425" y="41275"/>
            <a:ext cx="20859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4" descr="iip_partner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6200" y="69850"/>
            <a:ext cx="1676400" cy="123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5" descr="logo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275" y="55563"/>
            <a:ext cx="2616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9" name="TextBox 6"/>
          <p:cNvSpPr txBox="1">
            <a:spLocks noChangeArrowheads="1"/>
          </p:cNvSpPr>
          <p:nvPr/>
        </p:nvSpPr>
        <p:spPr bwMode="auto">
          <a:xfrm>
            <a:off x="214313" y="1428750"/>
            <a:ext cx="82296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200" b="1">
                <a:latin typeface="Calibri" pitchFamily="34" charset="0"/>
              </a:rPr>
              <a:t>Department of Science and Technology, Government of India in association with IIM Calcutta Innovation Park launched </a:t>
            </a:r>
            <a:r>
              <a:rPr lang="en-US" sz="2200" b="1">
                <a:solidFill>
                  <a:srgbClr val="FF0000"/>
                </a:solidFill>
                <a:latin typeface="Calibri" pitchFamily="34" charset="0"/>
              </a:rPr>
              <a:t>Smart Fifty- 50 solutions to Transform India!</a:t>
            </a:r>
          </a:p>
          <a:p>
            <a:pPr algn="just"/>
            <a:r>
              <a:rPr lang="en-US" sz="2200" b="1">
                <a:latin typeface="Calibri" pitchFamily="34" charset="0"/>
              </a:rPr>
              <a:t>The Smart  Ideas from all over India that are Sustainable, Motivating, Affordable, Responsible </a:t>
            </a:r>
            <a:endParaRPr lang="en-US" sz="2200" b="1">
              <a:latin typeface="Baskerville Old Face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4521" name="Rectangle 8"/>
          <p:cNvSpPr>
            <a:spLocks noChangeArrowheads="1"/>
          </p:cNvSpPr>
          <p:nvPr/>
        </p:nvSpPr>
        <p:spPr bwMode="auto">
          <a:xfrm>
            <a:off x="142875" y="3143250"/>
            <a:ext cx="4572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200" b="1">
                <a:latin typeface="Calibri" pitchFamily="34" charset="0"/>
              </a:rPr>
              <a:t>and Transformational, participated in India’s biggest funding event.</a:t>
            </a:r>
          </a:p>
          <a:p>
            <a:pPr algn="just"/>
            <a:r>
              <a:rPr lang="en-US" sz="2200" b="1">
                <a:latin typeface="Calibri" pitchFamily="34" charset="0"/>
              </a:rPr>
              <a:t>CSIR - National Physical Laboratory, New Delhi technology on “</a:t>
            </a:r>
            <a:r>
              <a:rPr lang="en-US" sz="2200" b="1">
                <a:solidFill>
                  <a:srgbClr val="FF0000"/>
                </a:solidFill>
                <a:latin typeface="Calibri" pitchFamily="34" charset="0"/>
              </a:rPr>
              <a:t>Utilization of Waste Plastic bags in designing tiles for Societal Usage</a:t>
            </a:r>
            <a:r>
              <a:rPr lang="en-US" sz="2200" b="1">
                <a:latin typeface="Calibri" pitchFamily="34" charset="0"/>
              </a:rPr>
              <a:t>”</a:t>
            </a:r>
            <a:r>
              <a:rPr lang="en-US" sz="2200" b="1">
                <a:solidFill>
                  <a:srgbClr val="0033CC"/>
                </a:solidFill>
                <a:latin typeface="Calibri" pitchFamily="34" charset="0"/>
              </a:rPr>
              <a:t> </a:t>
            </a:r>
            <a:r>
              <a:rPr lang="en-US" sz="2200" b="1">
                <a:latin typeface="Calibri" pitchFamily="34" charset="0"/>
              </a:rPr>
              <a:t>(Reg. No. XH101193AX) has successfully made it to </a:t>
            </a:r>
            <a:r>
              <a:rPr lang="en-US" sz="2200" b="1">
                <a:solidFill>
                  <a:srgbClr val="FF0000"/>
                </a:solidFill>
                <a:latin typeface="Calibri" pitchFamily="34" charset="0"/>
              </a:rPr>
              <a:t>Top 50 Innovations </a:t>
            </a:r>
            <a:r>
              <a:rPr lang="en-US" sz="2200" b="1">
                <a:latin typeface="Calibri" pitchFamily="34" charset="0"/>
              </a:rPr>
              <a:t>in India.</a:t>
            </a:r>
          </a:p>
        </p:txBody>
      </p:sp>
      <p:pic>
        <p:nvPicPr>
          <p:cNvPr id="64522" name="Picture 3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 l="20512" r="10255"/>
          <a:stretch>
            <a:fillRect/>
          </a:stretch>
        </p:blipFill>
        <p:spPr bwMode="auto">
          <a:xfrm>
            <a:off x="6781800" y="2949575"/>
            <a:ext cx="2133600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3" name="Picture 4" descr="C:\Users\skdhawan\AppData\Local\Temp\IMG_20170621_172221.jpg"/>
          <p:cNvPicPr>
            <a:picLocks noChangeAspect="1" noChangeArrowheads="1"/>
          </p:cNvPicPr>
          <p:nvPr/>
        </p:nvPicPr>
        <p:blipFill>
          <a:blip r:embed="rId6">
            <a:lum bright="10000" contrast="20000"/>
          </a:blip>
          <a:srcRect l="12500" r="22221"/>
          <a:stretch>
            <a:fillRect/>
          </a:stretch>
        </p:blipFill>
        <p:spPr bwMode="auto">
          <a:xfrm>
            <a:off x="4775200" y="3071813"/>
            <a:ext cx="1854200" cy="361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4" name="Picture 11" descr="download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96238" y="5715000"/>
            <a:ext cx="108585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25" name="TextBox 12"/>
          <p:cNvSpPr txBox="1">
            <a:spLocks noChangeArrowheads="1"/>
          </p:cNvSpPr>
          <p:nvPr/>
        </p:nvSpPr>
        <p:spPr bwMode="auto">
          <a:xfrm>
            <a:off x="6629400" y="6350000"/>
            <a:ext cx="13716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alibri" pitchFamily="34" charset="0"/>
              </a:rPr>
              <a:t>Roof Tile</a:t>
            </a:r>
          </a:p>
          <a:p>
            <a:endParaRPr lang="en-US" sz="700" b="1">
              <a:latin typeface="Baskerville Old Face" pitchFamily="18" charset="0"/>
            </a:endParaRPr>
          </a:p>
        </p:txBody>
      </p:sp>
      <p:sp>
        <p:nvSpPr>
          <p:cNvPr id="64526" name="Rectangle 14"/>
          <p:cNvSpPr>
            <a:spLocks noChangeArrowheads="1"/>
          </p:cNvSpPr>
          <p:nvPr/>
        </p:nvSpPr>
        <p:spPr bwMode="auto">
          <a:xfrm>
            <a:off x="6858000" y="5791200"/>
            <a:ext cx="1235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Paver Tile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="" xmlns:a16="http://schemas.microsoft.com/office/drawing/2014/main" id="{BEE2933B-3079-418B-8F3A-F8714589E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5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97470B4-0903-40E0-B7CE-86FF990F0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6" name="Content Placeholder 5">
            <a:extLst>
              <a:ext uri="{FF2B5EF4-FFF2-40B4-BE49-F238E27FC236}">
                <a16:creationId xmlns="" xmlns:a16="http://schemas.microsoft.com/office/drawing/2014/main" id="{34559654-5FF9-494F-B863-B73D8F506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b="5750"/>
          <a:stretch/>
        </p:blipFill>
        <p:spPr>
          <a:xfrm>
            <a:off x="-99522" y="303124"/>
            <a:ext cx="3600400" cy="5832647"/>
          </a:xfrm>
        </p:spPr>
      </p:pic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6510C7A-B93C-4038-BAF5-882B63645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13DF-D860-4169-9E48-82526CE1B005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3BFC6D4-C81F-438E-8465-AB680A3BB8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51" b="5901"/>
          <a:stretch/>
        </p:blipFill>
        <p:spPr>
          <a:xfrm>
            <a:off x="3563888" y="496107"/>
            <a:ext cx="3086100" cy="5832648"/>
          </a:xfrm>
          <a:prstGeom prst="rect">
            <a:avLst/>
          </a:prstGeom>
        </p:spPr>
      </p:pic>
      <p:sp>
        <p:nvSpPr>
          <p:cNvPr id="9" name="AutoShape 4">
            <a:extLst>
              <a:ext uri="{FF2B5EF4-FFF2-40B4-BE49-F238E27FC236}">
                <a16:creationId xmlns="" xmlns:a16="http://schemas.microsoft.com/office/drawing/2014/main" id="{8467CAC3-6E93-4B0C-9546-AE424DCFC3C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119B215C-4116-40E1-938B-ADB925CBB7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2396" y="-136525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61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156</Words>
  <Application>Microsoft Office PowerPoint</Application>
  <PresentationFormat>On-screen Show (4:3)</PresentationFormat>
  <Paragraphs>33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Utilization of Waste Plastic in Designing Tiles for Societal Applications </vt:lpstr>
      <vt:lpstr>PowerPoint Presentation</vt:lpstr>
      <vt:lpstr>Waste Plastic tiles reinforced with flyash installed at CSIR-National Physical Laboratory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2022-02-02T08:16:36Z</dcterms:created>
  <dcterms:modified xsi:type="dcterms:W3CDTF">2022-02-02T08:23:07Z</dcterms:modified>
</cp:coreProperties>
</file>